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4" r:id="rId3"/>
    <p:sldId id="279" r:id="rId5"/>
    <p:sldId id="289" r:id="rId6"/>
    <p:sldId id="265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22" r:id="rId27"/>
    <p:sldId id="321" r:id="rId28"/>
    <p:sldId id="344" r:id="rId29"/>
    <p:sldId id="345" r:id="rId30"/>
    <p:sldId id="346" r:id="rId31"/>
    <p:sldId id="347" r:id="rId32"/>
    <p:sldId id="348" r:id="rId33"/>
    <p:sldId id="349" r:id="rId34"/>
    <p:sldId id="350" r:id="rId35"/>
    <p:sldId id="353" r:id="rId36"/>
    <p:sldId id="359" r:id="rId37"/>
    <p:sldId id="354" r:id="rId38"/>
    <p:sldId id="355" r:id="rId39"/>
    <p:sldId id="360" r:id="rId40"/>
    <p:sldId id="356" r:id="rId41"/>
    <p:sldId id="357" r:id="rId42"/>
    <p:sldId id="358" r:id="rId43"/>
    <p:sldId id="351" r:id="rId44"/>
    <p:sldId id="352" r:id="rId45"/>
    <p:sldId id="361" r:id="rId46"/>
    <p:sldId id="364" r:id="rId47"/>
    <p:sldId id="362" r:id="rId48"/>
    <p:sldId id="363" r:id="rId49"/>
    <p:sldId id="365" r:id="rId50"/>
    <p:sldId id="366" r:id="rId51"/>
    <p:sldId id="367" r:id="rId52"/>
    <p:sldId id="368" r:id="rId53"/>
    <p:sldId id="370" r:id="rId54"/>
    <p:sldId id="369" r:id="rId55"/>
    <p:sldId id="29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C31F"/>
    <a:srgbClr val="FDFDFD"/>
    <a:srgbClr val="B71C1C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727" autoAdjust="0"/>
    <p:restoredTop sz="94660"/>
  </p:normalViewPr>
  <p:slideViewPr>
    <p:cSldViewPr snapToGrid="0">
      <p:cViewPr>
        <p:scale>
          <a:sx n="75" d="100"/>
          <a:sy n="75" d="100"/>
        </p:scale>
        <p:origin x="288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9589D9-E4B9-4D65-9B7C-7A45DA8C193F}" type="doc">
      <dgm:prSet loTypeId="urn:microsoft.com/office/officeart/2008/layout/HexagonCluster" loCatId="picture" qsTypeId="urn:microsoft.com/office/officeart/2005/8/quickstyle/simple1#1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E3C76F55-8A97-4A64-9F37-792ECD26C38F}">
      <dgm:prSet phldrT="[文本]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 </a:t>
          </a:r>
          <a:endParaRPr lang="zh-CN" altLang="en-US" dirty="0"/>
        </a:p>
      </dgm:t>
    </dgm:pt>
    <dgm:pt modelId="{3A3F58A6-F007-45C1-9950-127721F222B4}" cxnId="{7E105C49-48BB-404C-A9E2-096ABE53C792}" type="parTrans">
      <dgm:prSet/>
      <dgm:spPr/>
      <dgm:t>
        <a:bodyPr/>
        <a:lstStyle/>
        <a:p>
          <a:endParaRPr lang="zh-CN" altLang="en-US"/>
        </a:p>
      </dgm:t>
    </dgm:pt>
    <dgm:pt modelId="{5949BBBB-1402-4CDB-9089-54A647DDC3B0}" cxnId="{7E105C49-48BB-404C-A9E2-096ABE53C792}" type="sibTrans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9746861-D37C-4C65-AB93-CED0FB16CD00}">
      <dgm:prSet phldrT="[文本]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 </a:t>
          </a:r>
          <a:endParaRPr lang="zh-CN" altLang="en-US" dirty="0"/>
        </a:p>
      </dgm:t>
    </dgm:pt>
    <dgm:pt modelId="{AD21BCE4-9928-4615-8C92-27BFC0B5962C}" cxnId="{CDBE296F-0B4C-49BD-B870-4EF1D3EAE5A9}" type="parTrans">
      <dgm:prSet/>
      <dgm:spPr/>
      <dgm:t>
        <a:bodyPr/>
        <a:lstStyle/>
        <a:p>
          <a:endParaRPr lang="zh-CN" altLang="en-US"/>
        </a:p>
      </dgm:t>
    </dgm:pt>
    <dgm:pt modelId="{0CCB276D-ED8C-48F2-9C3B-4AD4D958C50B}" cxnId="{CDBE296F-0B4C-49BD-B870-4EF1D3EAE5A9}" type="sibTrans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66B990C8-0773-4CAE-8534-6DED58F8F738}">
      <dgm:prSet phldrT="[文本]"/>
      <dgm:spPr>
        <a:blipFill rotWithShape="0">
          <a:blip xmlns:r="http://schemas.openxmlformats.org/officeDocument/2006/relationships" r:embed="rId5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 </a:t>
          </a:r>
          <a:endParaRPr lang="zh-CN" altLang="en-US" dirty="0"/>
        </a:p>
      </dgm:t>
    </dgm:pt>
    <dgm:pt modelId="{438F4574-F6BF-48BB-8017-536C5AA0CE89}" cxnId="{08CE1166-30B0-4BFC-82C9-42C4B02D82AA}" type="parTrans">
      <dgm:prSet/>
      <dgm:spPr/>
      <dgm:t>
        <a:bodyPr/>
        <a:lstStyle/>
        <a:p>
          <a:endParaRPr lang="zh-CN" altLang="en-US"/>
        </a:p>
      </dgm:t>
    </dgm:pt>
    <dgm:pt modelId="{190D5380-AF28-4F89-8D18-CE5838A3EC75}" cxnId="{08CE1166-30B0-4BFC-82C9-42C4B02D82AA}" type="sibTrans">
      <dgm:prSet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EE8B2B58-BCA8-4229-8E9B-0D68B939CD7D}">
      <dgm:prSet phldrT="[文本]"/>
      <dgm:spPr>
        <a:blipFill rotWithShape="0">
          <a:blip xmlns:r="http://schemas.openxmlformats.org/officeDocument/2006/relationships" r:embed="rId7"/>
          <a:stretch>
            <a:fillRect/>
          </a:stretch>
        </a:blipFill>
      </dgm:spPr>
      <dgm:t>
        <a:bodyPr/>
        <a:lstStyle/>
        <a:p>
          <a:r>
            <a:rPr lang="en-US" altLang="zh-CN" dirty="0" smtClean="0"/>
            <a:t> </a:t>
          </a:r>
          <a:endParaRPr lang="zh-CN" altLang="en-US" dirty="0"/>
        </a:p>
      </dgm:t>
    </dgm:pt>
    <dgm:pt modelId="{11B8D3BF-9C67-42A8-88A7-B97737F22F7B}" cxnId="{04298557-7978-4214-9CE1-43D7CBA31FDE}" type="parTrans">
      <dgm:prSet/>
      <dgm:spPr/>
      <dgm:t>
        <a:bodyPr/>
        <a:lstStyle/>
        <a:p>
          <a:endParaRPr lang="zh-CN" altLang="en-US"/>
        </a:p>
      </dgm:t>
    </dgm:pt>
    <dgm:pt modelId="{30917CCE-4767-4B92-8CCC-9BBDD623AD61}" cxnId="{04298557-7978-4214-9CE1-43D7CBA31FDE}" type="sibTrans">
      <dgm:prSet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D0F8BEF2-33E8-415C-9099-49EA57A5AC44}" type="pres">
      <dgm:prSet presAssocID="{3E9589D9-E4B9-4D65-9B7C-7A45DA8C193F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zh-CN" altLang="en-US"/>
        </a:p>
      </dgm:t>
    </dgm:pt>
    <dgm:pt modelId="{84E892AB-B673-4DA2-98F7-40A4136C8FC7}" type="pres">
      <dgm:prSet presAssocID="{E3C76F55-8A97-4A64-9F37-792ECD26C38F}" presName="text1" presStyleCnt="0"/>
      <dgm:spPr/>
    </dgm:pt>
    <dgm:pt modelId="{A59B3F75-B4DA-411A-A28C-7C4AB64A0F0E}" type="pres">
      <dgm:prSet presAssocID="{E3C76F55-8A97-4A64-9F37-792ECD26C38F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6E97D4-5415-46B7-97DB-0E87BE028A76}" type="pres">
      <dgm:prSet presAssocID="{E3C76F55-8A97-4A64-9F37-792ECD26C38F}" presName="textaccent1" presStyleCnt="0"/>
      <dgm:spPr/>
    </dgm:pt>
    <dgm:pt modelId="{1E575D40-72D9-4520-A0F5-4BD66B64C9F9}" type="pres">
      <dgm:prSet presAssocID="{E3C76F55-8A97-4A64-9F37-792ECD26C38F}" presName="accentRepeatNode" presStyleLbl="solidAlignAcc1" presStyleIdx="0" presStyleCnt="8"/>
      <dgm:spPr/>
    </dgm:pt>
    <dgm:pt modelId="{4B28AD6A-19F1-477E-9E00-585C153551AA}" type="pres">
      <dgm:prSet presAssocID="{5949BBBB-1402-4CDB-9089-54A647DDC3B0}" presName="image1" presStyleCnt="0"/>
      <dgm:spPr/>
    </dgm:pt>
    <dgm:pt modelId="{9C465E8F-9106-4C62-9173-FEC8E4509DAC}" type="pres">
      <dgm:prSet presAssocID="{5949BBBB-1402-4CDB-9089-54A647DDC3B0}" presName="imageRepeatNode" presStyleLbl="alignAcc1" presStyleIdx="0" presStyleCnt="4"/>
      <dgm:spPr/>
      <dgm:t>
        <a:bodyPr/>
        <a:lstStyle/>
        <a:p>
          <a:endParaRPr lang="zh-CN" altLang="en-US"/>
        </a:p>
      </dgm:t>
    </dgm:pt>
    <dgm:pt modelId="{811D87C6-A4B5-4C39-A767-3EBFCBEF9C34}" type="pres">
      <dgm:prSet presAssocID="{5949BBBB-1402-4CDB-9089-54A647DDC3B0}" presName="imageaccent1" presStyleCnt="0"/>
      <dgm:spPr/>
    </dgm:pt>
    <dgm:pt modelId="{30B86E04-030F-45F8-9492-AF2684CB1B76}" type="pres">
      <dgm:prSet presAssocID="{5949BBBB-1402-4CDB-9089-54A647DDC3B0}" presName="accentRepeatNode" presStyleLbl="solidAlignAcc1" presStyleIdx="1" presStyleCnt="8"/>
      <dgm:spPr/>
    </dgm:pt>
    <dgm:pt modelId="{BE116E47-6E0F-4C12-BA1E-8DD366DA8442}" type="pres">
      <dgm:prSet presAssocID="{59746861-D37C-4C65-AB93-CED0FB16CD00}" presName="text2" presStyleCnt="0"/>
      <dgm:spPr/>
    </dgm:pt>
    <dgm:pt modelId="{663D286F-5A44-4538-89F7-BD3DC850EF55}" type="pres">
      <dgm:prSet presAssocID="{59746861-D37C-4C65-AB93-CED0FB16CD00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D3F897-6381-4506-9B4C-A0C5E82FEBCA}" type="pres">
      <dgm:prSet presAssocID="{59746861-D37C-4C65-AB93-CED0FB16CD00}" presName="textaccent2" presStyleCnt="0"/>
      <dgm:spPr/>
    </dgm:pt>
    <dgm:pt modelId="{A95111B6-2EA8-43F8-AC2D-0FA902EB7026}" type="pres">
      <dgm:prSet presAssocID="{59746861-D37C-4C65-AB93-CED0FB16CD00}" presName="accentRepeatNode" presStyleLbl="solidAlignAcc1" presStyleIdx="2" presStyleCnt="8"/>
      <dgm:spPr/>
    </dgm:pt>
    <dgm:pt modelId="{52DBE8E1-9DFA-49A4-8D96-39CBF690E636}" type="pres">
      <dgm:prSet presAssocID="{0CCB276D-ED8C-48F2-9C3B-4AD4D958C50B}" presName="image2" presStyleCnt="0"/>
      <dgm:spPr/>
    </dgm:pt>
    <dgm:pt modelId="{F73D69DD-CBA6-416C-8418-AB4B93A737C0}" type="pres">
      <dgm:prSet presAssocID="{0CCB276D-ED8C-48F2-9C3B-4AD4D958C50B}" presName="imageRepeatNode" presStyleLbl="alignAcc1" presStyleIdx="1" presStyleCnt="4"/>
      <dgm:spPr/>
      <dgm:t>
        <a:bodyPr/>
        <a:lstStyle/>
        <a:p>
          <a:endParaRPr lang="zh-CN" altLang="en-US"/>
        </a:p>
      </dgm:t>
    </dgm:pt>
    <dgm:pt modelId="{41EDF7B7-178D-4159-A52C-FB793FDD110C}" type="pres">
      <dgm:prSet presAssocID="{0CCB276D-ED8C-48F2-9C3B-4AD4D958C50B}" presName="imageaccent2" presStyleCnt="0"/>
      <dgm:spPr/>
    </dgm:pt>
    <dgm:pt modelId="{7D02BC56-591D-4ED4-9AE3-DEAE0E11626E}" type="pres">
      <dgm:prSet presAssocID="{0CCB276D-ED8C-48F2-9C3B-4AD4D958C50B}" presName="accentRepeatNode" presStyleLbl="solidAlignAcc1" presStyleIdx="3" presStyleCnt="8"/>
      <dgm:spPr/>
    </dgm:pt>
    <dgm:pt modelId="{6ABD510C-B4A3-4E32-8DD6-13765A01455D}" type="pres">
      <dgm:prSet presAssocID="{66B990C8-0773-4CAE-8534-6DED58F8F738}" presName="text3" presStyleCnt="0"/>
      <dgm:spPr/>
    </dgm:pt>
    <dgm:pt modelId="{56CED094-224B-4AE1-9160-A417BE07CCAD}" type="pres">
      <dgm:prSet presAssocID="{66B990C8-0773-4CAE-8534-6DED58F8F738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FE6E56E-4797-4C49-864B-C8782BE2698E}" type="pres">
      <dgm:prSet presAssocID="{66B990C8-0773-4CAE-8534-6DED58F8F738}" presName="textaccent3" presStyleCnt="0"/>
      <dgm:spPr/>
    </dgm:pt>
    <dgm:pt modelId="{CBB3B018-A973-4AA1-B6B2-10F7310D176F}" type="pres">
      <dgm:prSet presAssocID="{66B990C8-0773-4CAE-8534-6DED58F8F738}" presName="accentRepeatNode" presStyleLbl="solidAlignAcc1" presStyleIdx="4" presStyleCnt="8"/>
      <dgm:spPr/>
    </dgm:pt>
    <dgm:pt modelId="{92871821-CE63-4BC0-9594-634C6494448C}" type="pres">
      <dgm:prSet presAssocID="{190D5380-AF28-4F89-8D18-CE5838A3EC75}" presName="image3" presStyleCnt="0"/>
      <dgm:spPr/>
    </dgm:pt>
    <dgm:pt modelId="{E50000AA-0E65-4025-81A7-B59FD3DA706B}" type="pres">
      <dgm:prSet presAssocID="{190D5380-AF28-4F89-8D18-CE5838A3EC75}" presName="imageRepeatNode" presStyleLbl="alignAcc1" presStyleIdx="2" presStyleCnt="4"/>
      <dgm:spPr/>
      <dgm:t>
        <a:bodyPr/>
        <a:lstStyle/>
        <a:p>
          <a:endParaRPr lang="zh-CN" altLang="en-US"/>
        </a:p>
      </dgm:t>
    </dgm:pt>
    <dgm:pt modelId="{C0D5B71C-58F6-47FF-8E99-3C33E0055D4D}" type="pres">
      <dgm:prSet presAssocID="{190D5380-AF28-4F89-8D18-CE5838A3EC75}" presName="imageaccent3" presStyleCnt="0"/>
      <dgm:spPr/>
    </dgm:pt>
    <dgm:pt modelId="{FED95A25-5948-4A1C-9F00-DD65262F865A}" type="pres">
      <dgm:prSet presAssocID="{190D5380-AF28-4F89-8D18-CE5838A3EC75}" presName="accentRepeatNode" presStyleLbl="solidAlignAcc1" presStyleIdx="5" presStyleCnt="8"/>
      <dgm:spPr/>
    </dgm:pt>
    <dgm:pt modelId="{6A106D4C-E5E9-4AB8-AAC1-E43379293183}" type="pres">
      <dgm:prSet presAssocID="{EE8B2B58-BCA8-4229-8E9B-0D68B939CD7D}" presName="text4" presStyleCnt="0"/>
      <dgm:spPr/>
    </dgm:pt>
    <dgm:pt modelId="{BBC1947F-8A7A-43C4-AAE9-691C7EF921A4}" type="pres">
      <dgm:prSet presAssocID="{EE8B2B58-BCA8-4229-8E9B-0D68B939CD7D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9EBAA88-DDBE-4AAE-A465-5779AA163387}" type="pres">
      <dgm:prSet presAssocID="{EE8B2B58-BCA8-4229-8E9B-0D68B939CD7D}" presName="textaccent4" presStyleCnt="0"/>
      <dgm:spPr/>
    </dgm:pt>
    <dgm:pt modelId="{1443AE89-B852-478F-8E29-684B13F5CC39}" type="pres">
      <dgm:prSet presAssocID="{EE8B2B58-BCA8-4229-8E9B-0D68B939CD7D}" presName="accentRepeatNode" presStyleLbl="solidAlignAcc1" presStyleIdx="6" presStyleCnt="8"/>
      <dgm:spPr/>
    </dgm:pt>
    <dgm:pt modelId="{3C60C5C1-B6F2-4DF4-A0A3-CAE65D9D2459}" type="pres">
      <dgm:prSet presAssocID="{30917CCE-4767-4B92-8CCC-9BBDD623AD61}" presName="image4" presStyleCnt="0"/>
      <dgm:spPr/>
    </dgm:pt>
    <dgm:pt modelId="{70EB27D7-B46D-41FB-8FC5-E9F0AC826C8D}" type="pres">
      <dgm:prSet presAssocID="{30917CCE-4767-4B92-8CCC-9BBDD623AD61}" presName="imageRepeatNode" presStyleLbl="alignAcc1" presStyleIdx="3" presStyleCnt="4"/>
      <dgm:spPr/>
      <dgm:t>
        <a:bodyPr/>
        <a:lstStyle/>
        <a:p>
          <a:endParaRPr lang="zh-CN" altLang="en-US"/>
        </a:p>
      </dgm:t>
    </dgm:pt>
    <dgm:pt modelId="{904CFB8E-8CBE-429F-B787-154996C050D6}" type="pres">
      <dgm:prSet presAssocID="{30917CCE-4767-4B92-8CCC-9BBDD623AD61}" presName="imageaccent4" presStyleCnt="0"/>
      <dgm:spPr/>
    </dgm:pt>
    <dgm:pt modelId="{78029607-A632-4D27-9479-88D8110C146B}" type="pres">
      <dgm:prSet presAssocID="{30917CCE-4767-4B92-8CCC-9BBDD623AD61}" presName="accentRepeatNode" presStyleLbl="solidAlignAcc1" presStyleIdx="7" presStyleCnt="8"/>
      <dgm:spPr/>
    </dgm:pt>
  </dgm:ptLst>
  <dgm:cxnLst>
    <dgm:cxn modelId="{04D989BC-C67E-4482-9445-C60657D8FF71}" type="presOf" srcId="{3E9589D9-E4B9-4D65-9B7C-7A45DA8C193F}" destId="{D0F8BEF2-33E8-415C-9099-49EA57A5AC44}" srcOrd="0" destOrd="0" presId="urn:microsoft.com/office/officeart/2008/layout/HexagonCluster"/>
    <dgm:cxn modelId="{FE27CCA8-E7D9-4916-AF39-717DC7475016}" type="presOf" srcId="{E3C76F55-8A97-4A64-9F37-792ECD26C38F}" destId="{A59B3F75-B4DA-411A-A28C-7C4AB64A0F0E}" srcOrd="0" destOrd="0" presId="urn:microsoft.com/office/officeart/2008/layout/HexagonCluster"/>
    <dgm:cxn modelId="{5634B66B-C816-4285-B0E0-7FC65E699A1F}" type="presOf" srcId="{190D5380-AF28-4F89-8D18-CE5838A3EC75}" destId="{E50000AA-0E65-4025-81A7-B59FD3DA706B}" srcOrd="0" destOrd="0" presId="urn:microsoft.com/office/officeart/2008/layout/HexagonCluster"/>
    <dgm:cxn modelId="{7E105C49-48BB-404C-A9E2-096ABE53C792}" srcId="{3E9589D9-E4B9-4D65-9B7C-7A45DA8C193F}" destId="{E3C76F55-8A97-4A64-9F37-792ECD26C38F}" srcOrd="0" destOrd="0" parTransId="{3A3F58A6-F007-45C1-9950-127721F222B4}" sibTransId="{5949BBBB-1402-4CDB-9089-54A647DDC3B0}"/>
    <dgm:cxn modelId="{FBEB9E79-F954-4A97-84C5-77940181FDB0}" type="presOf" srcId="{EE8B2B58-BCA8-4229-8E9B-0D68B939CD7D}" destId="{BBC1947F-8A7A-43C4-AAE9-691C7EF921A4}" srcOrd="0" destOrd="0" presId="urn:microsoft.com/office/officeart/2008/layout/HexagonCluster"/>
    <dgm:cxn modelId="{4C354DF2-1E82-4A0F-A30C-1B976BE506C4}" type="presOf" srcId="{5949BBBB-1402-4CDB-9089-54A647DDC3B0}" destId="{9C465E8F-9106-4C62-9173-FEC8E4509DAC}" srcOrd="0" destOrd="0" presId="urn:microsoft.com/office/officeart/2008/layout/HexagonCluster"/>
    <dgm:cxn modelId="{A2D15848-36E9-4C01-88FE-EE0219C5BBC2}" type="presOf" srcId="{0CCB276D-ED8C-48F2-9C3B-4AD4D958C50B}" destId="{F73D69DD-CBA6-416C-8418-AB4B93A737C0}" srcOrd="0" destOrd="0" presId="urn:microsoft.com/office/officeart/2008/layout/HexagonCluster"/>
    <dgm:cxn modelId="{8BD57E7A-B67B-4B80-8831-3E4C7C24D7EC}" type="presOf" srcId="{30917CCE-4767-4B92-8CCC-9BBDD623AD61}" destId="{70EB27D7-B46D-41FB-8FC5-E9F0AC826C8D}" srcOrd="0" destOrd="0" presId="urn:microsoft.com/office/officeart/2008/layout/HexagonCluster"/>
    <dgm:cxn modelId="{04298557-7978-4214-9CE1-43D7CBA31FDE}" srcId="{3E9589D9-E4B9-4D65-9B7C-7A45DA8C193F}" destId="{EE8B2B58-BCA8-4229-8E9B-0D68B939CD7D}" srcOrd="3" destOrd="0" parTransId="{11B8D3BF-9C67-42A8-88A7-B97737F22F7B}" sibTransId="{30917CCE-4767-4B92-8CCC-9BBDD623AD61}"/>
    <dgm:cxn modelId="{3D4C20F1-C92F-48E7-A785-6DC18B3574F6}" type="presOf" srcId="{59746861-D37C-4C65-AB93-CED0FB16CD00}" destId="{663D286F-5A44-4538-89F7-BD3DC850EF55}" srcOrd="0" destOrd="0" presId="urn:microsoft.com/office/officeart/2008/layout/HexagonCluster"/>
    <dgm:cxn modelId="{CDBE296F-0B4C-49BD-B870-4EF1D3EAE5A9}" srcId="{3E9589D9-E4B9-4D65-9B7C-7A45DA8C193F}" destId="{59746861-D37C-4C65-AB93-CED0FB16CD00}" srcOrd="1" destOrd="0" parTransId="{AD21BCE4-9928-4615-8C92-27BFC0B5962C}" sibTransId="{0CCB276D-ED8C-48F2-9C3B-4AD4D958C50B}"/>
    <dgm:cxn modelId="{45255026-A389-4B0E-BF4A-DAE31A2AA544}" type="presOf" srcId="{66B990C8-0773-4CAE-8534-6DED58F8F738}" destId="{56CED094-224B-4AE1-9160-A417BE07CCAD}" srcOrd="0" destOrd="0" presId="urn:microsoft.com/office/officeart/2008/layout/HexagonCluster"/>
    <dgm:cxn modelId="{08CE1166-30B0-4BFC-82C9-42C4B02D82AA}" srcId="{3E9589D9-E4B9-4D65-9B7C-7A45DA8C193F}" destId="{66B990C8-0773-4CAE-8534-6DED58F8F738}" srcOrd="2" destOrd="0" parTransId="{438F4574-F6BF-48BB-8017-536C5AA0CE89}" sibTransId="{190D5380-AF28-4F89-8D18-CE5838A3EC75}"/>
    <dgm:cxn modelId="{B73329AC-392A-4466-AE4C-285DC54B6CC3}" type="presParOf" srcId="{D0F8BEF2-33E8-415C-9099-49EA57A5AC44}" destId="{84E892AB-B673-4DA2-98F7-40A4136C8FC7}" srcOrd="0" destOrd="0" presId="urn:microsoft.com/office/officeart/2008/layout/HexagonCluster"/>
    <dgm:cxn modelId="{809F6E9A-D916-4790-9B07-B4B112D9AAA8}" type="presParOf" srcId="{84E892AB-B673-4DA2-98F7-40A4136C8FC7}" destId="{A59B3F75-B4DA-411A-A28C-7C4AB64A0F0E}" srcOrd="0" destOrd="0" presId="urn:microsoft.com/office/officeart/2008/layout/HexagonCluster"/>
    <dgm:cxn modelId="{72EB8ECA-FC72-4B4A-AA9F-98F06480D25B}" type="presParOf" srcId="{D0F8BEF2-33E8-415C-9099-49EA57A5AC44}" destId="{056E97D4-5415-46B7-97DB-0E87BE028A76}" srcOrd="1" destOrd="0" presId="urn:microsoft.com/office/officeart/2008/layout/HexagonCluster"/>
    <dgm:cxn modelId="{3CD06EE0-0EB1-48E2-9170-B48639355E57}" type="presParOf" srcId="{056E97D4-5415-46B7-97DB-0E87BE028A76}" destId="{1E575D40-72D9-4520-A0F5-4BD66B64C9F9}" srcOrd="0" destOrd="0" presId="urn:microsoft.com/office/officeart/2008/layout/HexagonCluster"/>
    <dgm:cxn modelId="{D5E81B01-A8C9-4625-9C56-596F34D2D273}" type="presParOf" srcId="{D0F8BEF2-33E8-415C-9099-49EA57A5AC44}" destId="{4B28AD6A-19F1-477E-9E00-585C153551AA}" srcOrd="2" destOrd="0" presId="urn:microsoft.com/office/officeart/2008/layout/HexagonCluster"/>
    <dgm:cxn modelId="{BA128869-CD50-467F-A63B-81E0CBFDCA6C}" type="presParOf" srcId="{4B28AD6A-19F1-477E-9E00-585C153551AA}" destId="{9C465E8F-9106-4C62-9173-FEC8E4509DAC}" srcOrd="0" destOrd="0" presId="urn:microsoft.com/office/officeart/2008/layout/HexagonCluster"/>
    <dgm:cxn modelId="{FB6C3564-8F9D-4C6D-8C87-22042B88874D}" type="presParOf" srcId="{D0F8BEF2-33E8-415C-9099-49EA57A5AC44}" destId="{811D87C6-A4B5-4C39-A767-3EBFCBEF9C34}" srcOrd="3" destOrd="0" presId="urn:microsoft.com/office/officeart/2008/layout/HexagonCluster"/>
    <dgm:cxn modelId="{932863AD-0765-4AE7-8314-7107792AE44E}" type="presParOf" srcId="{811D87C6-A4B5-4C39-A767-3EBFCBEF9C34}" destId="{30B86E04-030F-45F8-9492-AF2684CB1B76}" srcOrd="0" destOrd="0" presId="urn:microsoft.com/office/officeart/2008/layout/HexagonCluster"/>
    <dgm:cxn modelId="{72CC479C-0FA4-4488-9E14-6839B4B67BF5}" type="presParOf" srcId="{D0F8BEF2-33E8-415C-9099-49EA57A5AC44}" destId="{BE116E47-6E0F-4C12-BA1E-8DD366DA8442}" srcOrd="4" destOrd="0" presId="urn:microsoft.com/office/officeart/2008/layout/HexagonCluster"/>
    <dgm:cxn modelId="{18A6D40F-89A0-4ECB-941F-FCF7E5391F9E}" type="presParOf" srcId="{BE116E47-6E0F-4C12-BA1E-8DD366DA8442}" destId="{663D286F-5A44-4538-89F7-BD3DC850EF55}" srcOrd="0" destOrd="0" presId="urn:microsoft.com/office/officeart/2008/layout/HexagonCluster"/>
    <dgm:cxn modelId="{97F9F3BC-4E6C-4109-BEAB-38EEF2329422}" type="presParOf" srcId="{D0F8BEF2-33E8-415C-9099-49EA57A5AC44}" destId="{65D3F897-6381-4506-9B4C-A0C5E82FEBCA}" srcOrd="5" destOrd="0" presId="urn:microsoft.com/office/officeart/2008/layout/HexagonCluster"/>
    <dgm:cxn modelId="{82C3321F-B221-4AF0-BED4-6958AD11F2D2}" type="presParOf" srcId="{65D3F897-6381-4506-9B4C-A0C5E82FEBCA}" destId="{A95111B6-2EA8-43F8-AC2D-0FA902EB7026}" srcOrd="0" destOrd="0" presId="urn:microsoft.com/office/officeart/2008/layout/HexagonCluster"/>
    <dgm:cxn modelId="{11A39F95-BD6A-403A-AADF-7C005DEB7624}" type="presParOf" srcId="{D0F8BEF2-33E8-415C-9099-49EA57A5AC44}" destId="{52DBE8E1-9DFA-49A4-8D96-39CBF690E636}" srcOrd="6" destOrd="0" presId="urn:microsoft.com/office/officeart/2008/layout/HexagonCluster"/>
    <dgm:cxn modelId="{234E9E40-912A-4F57-8495-C5B83B96CDDD}" type="presParOf" srcId="{52DBE8E1-9DFA-49A4-8D96-39CBF690E636}" destId="{F73D69DD-CBA6-416C-8418-AB4B93A737C0}" srcOrd="0" destOrd="0" presId="urn:microsoft.com/office/officeart/2008/layout/HexagonCluster"/>
    <dgm:cxn modelId="{DF6BF901-D54B-4980-BA51-5F0A74B2BCA2}" type="presParOf" srcId="{D0F8BEF2-33E8-415C-9099-49EA57A5AC44}" destId="{41EDF7B7-178D-4159-A52C-FB793FDD110C}" srcOrd="7" destOrd="0" presId="urn:microsoft.com/office/officeart/2008/layout/HexagonCluster"/>
    <dgm:cxn modelId="{45B96972-9F8A-4406-A51C-C12F24EE801D}" type="presParOf" srcId="{41EDF7B7-178D-4159-A52C-FB793FDD110C}" destId="{7D02BC56-591D-4ED4-9AE3-DEAE0E11626E}" srcOrd="0" destOrd="0" presId="urn:microsoft.com/office/officeart/2008/layout/HexagonCluster"/>
    <dgm:cxn modelId="{160C209D-B882-4194-AA3D-1DCA047EB7AE}" type="presParOf" srcId="{D0F8BEF2-33E8-415C-9099-49EA57A5AC44}" destId="{6ABD510C-B4A3-4E32-8DD6-13765A01455D}" srcOrd="8" destOrd="0" presId="urn:microsoft.com/office/officeart/2008/layout/HexagonCluster"/>
    <dgm:cxn modelId="{51112E11-DEE9-4577-8446-7E5DECEAB0C1}" type="presParOf" srcId="{6ABD510C-B4A3-4E32-8DD6-13765A01455D}" destId="{56CED094-224B-4AE1-9160-A417BE07CCAD}" srcOrd="0" destOrd="0" presId="urn:microsoft.com/office/officeart/2008/layout/HexagonCluster"/>
    <dgm:cxn modelId="{9FD54C8D-4A2A-420B-8B2F-480AD208C99A}" type="presParOf" srcId="{D0F8BEF2-33E8-415C-9099-49EA57A5AC44}" destId="{6FE6E56E-4797-4C49-864B-C8782BE2698E}" srcOrd="9" destOrd="0" presId="urn:microsoft.com/office/officeart/2008/layout/HexagonCluster"/>
    <dgm:cxn modelId="{C248C945-0A51-4D82-8926-BCB34301CB41}" type="presParOf" srcId="{6FE6E56E-4797-4C49-864B-C8782BE2698E}" destId="{CBB3B018-A973-4AA1-B6B2-10F7310D176F}" srcOrd="0" destOrd="0" presId="urn:microsoft.com/office/officeart/2008/layout/HexagonCluster"/>
    <dgm:cxn modelId="{066B2952-F622-4E81-9096-A5798B15B867}" type="presParOf" srcId="{D0F8BEF2-33E8-415C-9099-49EA57A5AC44}" destId="{92871821-CE63-4BC0-9594-634C6494448C}" srcOrd="10" destOrd="0" presId="urn:microsoft.com/office/officeart/2008/layout/HexagonCluster"/>
    <dgm:cxn modelId="{34E55EA5-C977-4E06-A3A5-964BD5F0A105}" type="presParOf" srcId="{92871821-CE63-4BC0-9594-634C6494448C}" destId="{E50000AA-0E65-4025-81A7-B59FD3DA706B}" srcOrd="0" destOrd="0" presId="urn:microsoft.com/office/officeart/2008/layout/HexagonCluster"/>
    <dgm:cxn modelId="{C14C5961-9108-4703-8D6B-EF093A2026DE}" type="presParOf" srcId="{D0F8BEF2-33E8-415C-9099-49EA57A5AC44}" destId="{C0D5B71C-58F6-47FF-8E99-3C33E0055D4D}" srcOrd="11" destOrd="0" presId="urn:microsoft.com/office/officeart/2008/layout/HexagonCluster"/>
    <dgm:cxn modelId="{210DDECC-2E89-4667-B170-D38E20D0D977}" type="presParOf" srcId="{C0D5B71C-58F6-47FF-8E99-3C33E0055D4D}" destId="{FED95A25-5948-4A1C-9F00-DD65262F865A}" srcOrd="0" destOrd="0" presId="urn:microsoft.com/office/officeart/2008/layout/HexagonCluster"/>
    <dgm:cxn modelId="{00101DC9-8C43-4232-9F21-7C82C3E62494}" type="presParOf" srcId="{D0F8BEF2-33E8-415C-9099-49EA57A5AC44}" destId="{6A106D4C-E5E9-4AB8-AAC1-E43379293183}" srcOrd="12" destOrd="0" presId="urn:microsoft.com/office/officeart/2008/layout/HexagonCluster"/>
    <dgm:cxn modelId="{4D99715A-70DE-4037-A817-B4BD17C8D1E8}" type="presParOf" srcId="{6A106D4C-E5E9-4AB8-AAC1-E43379293183}" destId="{BBC1947F-8A7A-43C4-AAE9-691C7EF921A4}" srcOrd="0" destOrd="0" presId="urn:microsoft.com/office/officeart/2008/layout/HexagonCluster"/>
    <dgm:cxn modelId="{9A8D783D-E469-4090-896A-752402B43F21}" type="presParOf" srcId="{D0F8BEF2-33E8-415C-9099-49EA57A5AC44}" destId="{D9EBAA88-DDBE-4AAE-A465-5779AA163387}" srcOrd="13" destOrd="0" presId="urn:microsoft.com/office/officeart/2008/layout/HexagonCluster"/>
    <dgm:cxn modelId="{28BCCC6F-7D61-49A4-A773-FC77A916EA9F}" type="presParOf" srcId="{D9EBAA88-DDBE-4AAE-A465-5779AA163387}" destId="{1443AE89-B852-478F-8E29-684B13F5CC39}" srcOrd="0" destOrd="0" presId="urn:microsoft.com/office/officeart/2008/layout/HexagonCluster"/>
    <dgm:cxn modelId="{0B3E1041-DE91-4523-8EA6-5130354E3C07}" type="presParOf" srcId="{D0F8BEF2-33E8-415C-9099-49EA57A5AC44}" destId="{3C60C5C1-B6F2-4DF4-A0A3-CAE65D9D2459}" srcOrd="14" destOrd="0" presId="urn:microsoft.com/office/officeart/2008/layout/HexagonCluster"/>
    <dgm:cxn modelId="{FC6D5345-DDA1-43FB-8FA7-5C668B871C8E}" type="presParOf" srcId="{3C60C5C1-B6F2-4DF4-A0A3-CAE65D9D2459}" destId="{70EB27D7-B46D-41FB-8FC5-E9F0AC826C8D}" srcOrd="0" destOrd="0" presId="urn:microsoft.com/office/officeart/2008/layout/HexagonCluster"/>
    <dgm:cxn modelId="{C1280000-3672-4533-BD0F-A0876DD9FB61}" type="presParOf" srcId="{D0F8BEF2-33E8-415C-9099-49EA57A5AC44}" destId="{904CFB8E-8CBE-429F-B787-154996C050D6}" srcOrd="15" destOrd="0" presId="urn:microsoft.com/office/officeart/2008/layout/HexagonCluster"/>
    <dgm:cxn modelId="{A6DEC563-7A95-4ABA-A054-2FD46B6D7320}" type="presParOf" srcId="{904CFB8E-8CBE-429F-B787-154996C050D6}" destId="{78029607-A632-4D27-9479-88D8110C146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9B3F75-B4DA-411A-A28C-7C4AB64A0F0E}">
      <dsp:nvSpPr>
        <dsp:cNvPr id="0" name=""/>
        <dsp:cNvSpPr/>
      </dsp:nvSpPr>
      <dsp:spPr>
        <a:xfrm>
          <a:off x="1839762" y="3387470"/>
          <a:ext cx="2167234" cy="1860320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  </a:t>
          </a:r>
          <a:endParaRPr lang="zh-CN" altLang="en-US" sz="6500" kern="1200" dirty="0"/>
        </a:p>
      </dsp:txBody>
      <dsp:txXfrm>
        <a:off x="2175392" y="3675569"/>
        <a:ext cx="1495975" cy="1284122"/>
      </dsp:txXfrm>
    </dsp:sp>
    <dsp:sp modelId="{1E575D40-72D9-4520-A0F5-4BD66B64C9F9}">
      <dsp:nvSpPr>
        <dsp:cNvPr id="0" name=""/>
        <dsp:cNvSpPr/>
      </dsp:nvSpPr>
      <dsp:spPr>
        <a:xfrm>
          <a:off x="1907548" y="4209530"/>
          <a:ext cx="253003" cy="2181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65E8F-9106-4C62-9173-FEC8E4509DAC}">
      <dsp:nvSpPr>
        <dsp:cNvPr id="0" name=""/>
        <dsp:cNvSpPr/>
      </dsp:nvSpPr>
      <dsp:spPr>
        <a:xfrm>
          <a:off x="0" y="2376234"/>
          <a:ext cx="2167234" cy="186032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B86E04-030F-45F8-9492-AF2684CB1B76}">
      <dsp:nvSpPr>
        <dsp:cNvPr id="0" name=""/>
        <dsp:cNvSpPr/>
      </dsp:nvSpPr>
      <dsp:spPr>
        <a:xfrm>
          <a:off x="1467418" y="3978587"/>
          <a:ext cx="253003" cy="2181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3D286F-5A44-4538-89F7-BD3DC850EF55}">
      <dsp:nvSpPr>
        <dsp:cNvPr id="0" name=""/>
        <dsp:cNvSpPr/>
      </dsp:nvSpPr>
      <dsp:spPr>
        <a:xfrm>
          <a:off x="3677615" y="2361984"/>
          <a:ext cx="2167234" cy="1860320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  </a:t>
          </a:r>
          <a:endParaRPr lang="zh-CN" altLang="en-US" sz="6500" kern="1200" dirty="0"/>
        </a:p>
      </dsp:txBody>
      <dsp:txXfrm>
        <a:off x="4013245" y="2650083"/>
        <a:ext cx="1495975" cy="1284122"/>
      </dsp:txXfrm>
    </dsp:sp>
    <dsp:sp modelId="{A95111B6-2EA8-43F8-AC2D-0FA902EB7026}">
      <dsp:nvSpPr>
        <dsp:cNvPr id="0" name=""/>
        <dsp:cNvSpPr/>
      </dsp:nvSpPr>
      <dsp:spPr>
        <a:xfrm>
          <a:off x="5162219" y="3962371"/>
          <a:ext cx="253003" cy="2181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3D69DD-CBA6-416C-8418-AB4B93A737C0}">
      <dsp:nvSpPr>
        <dsp:cNvPr id="0" name=""/>
        <dsp:cNvSpPr/>
      </dsp:nvSpPr>
      <dsp:spPr>
        <a:xfrm>
          <a:off x="5525016" y="3384522"/>
          <a:ext cx="2167234" cy="186032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2BC56-591D-4ED4-9AE3-DEAE0E11626E}">
      <dsp:nvSpPr>
        <dsp:cNvPr id="0" name=""/>
        <dsp:cNvSpPr/>
      </dsp:nvSpPr>
      <dsp:spPr>
        <a:xfrm>
          <a:off x="5574662" y="4217883"/>
          <a:ext cx="253003" cy="2181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ED094-224B-4AE1-9160-A417BE07CCAD}">
      <dsp:nvSpPr>
        <dsp:cNvPr id="0" name=""/>
        <dsp:cNvSpPr/>
      </dsp:nvSpPr>
      <dsp:spPr>
        <a:xfrm>
          <a:off x="1839762" y="1359593"/>
          <a:ext cx="2167234" cy="1860320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  </a:t>
          </a:r>
          <a:endParaRPr lang="zh-CN" altLang="en-US" sz="6500" kern="1200" dirty="0"/>
        </a:p>
      </dsp:txBody>
      <dsp:txXfrm>
        <a:off x="2175392" y="1647692"/>
        <a:ext cx="1495975" cy="1284122"/>
      </dsp:txXfrm>
    </dsp:sp>
    <dsp:sp modelId="{CBB3B018-A973-4AA1-B6B2-10F7310D176F}">
      <dsp:nvSpPr>
        <dsp:cNvPr id="0" name=""/>
        <dsp:cNvSpPr/>
      </dsp:nvSpPr>
      <dsp:spPr>
        <a:xfrm>
          <a:off x="3314818" y="1397919"/>
          <a:ext cx="253003" cy="2181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0000AA-0E65-4025-81A7-B59FD3DA706B}">
      <dsp:nvSpPr>
        <dsp:cNvPr id="0" name=""/>
        <dsp:cNvSpPr/>
      </dsp:nvSpPr>
      <dsp:spPr>
        <a:xfrm>
          <a:off x="3677615" y="334107"/>
          <a:ext cx="2167234" cy="186032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D95A25-5948-4A1C-9F00-DD65262F865A}">
      <dsp:nvSpPr>
        <dsp:cNvPr id="0" name=""/>
        <dsp:cNvSpPr/>
      </dsp:nvSpPr>
      <dsp:spPr>
        <a:xfrm>
          <a:off x="3727261" y="1158623"/>
          <a:ext cx="253003" cy="2181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C1947F-8A7A-43C4-AAE9-691C7EF921A4}">
      <dsp:nvSpPr>
        <dsp:cNvPr id="0" name=""/>
        <dsp:cNvSpPr/>
      </dsp:nvSpPr>
      <dsp:spPr>
        <a:xfrm>
          <a:off x="5525016" y="1356644"/>
          <a:ext cx="2167234" cy="1860320"/>
        </a:xfrm>
        <a:prstGeom prst="hexagon">
          <a:avLst>
            <a:gd name="adj" fmla="val 25000"/>
            <a:gd name="vf" fmla="val 115470"/>
          </a:avLst>
        </a:prstGeom>
        <a:blipFill rotWithShape="0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82550" rIns="0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 </a:t>
          </a:r>
          <a:endParaRPr lang="zh-CN" altLang="en-US" sz="6500" kern="1200" dirty="0"/>
        </a:p>
      </dsp:txBody>
      <dsp:txXfrm>
        <a:off x="5860646" y="1644743"/>
        <a:ext cx="1495975" cy="1284122"/>
      </dsp:txXfrm>
    </dsp:sp>
    <dsp:sp modelId="{1443AE89-B852-478F-8E29-684B13F5CC39}">
      <dsp:nvSpPr>
        <dsp:cNvPr id="0" name=""/>
        <dsp:cNvSpPr/>
      </dsp:nvSpPr>
      <dsp:spPr>
        <a:xfrm>
          <a:off x="7388646" y="2177721"/>
          <a:ext cx="253003" cy="2181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EB27D7-B46D-41FB-8FC5-E9F0AC826C8D}">
      <dsp:nvSpPr>
        <dsp:cNvPr id="0" name=""/>
        <dsp:cNvSpPr/>
      </dsp:nvSpPr>
      <dsp:spPr>
        <a:xfrm>
          <a:off x="7380054" y="2379182"/>
          <a:ext cx="2167234" cy="1860320"/>
        </a:xfrm>
        <a:prstGeom prst="hexagon">
          <a:avLst>
            <a:gd name="adj" fmla="val 25000"/>
            <a:gd name="vf" fmla="val 115470"/>
          </a:avLst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29607-A632-4D27-9479-88D8110C146B}">
      <dsp:nvSpPr>
        <dsp:cNvPr id="0" name=""/>
        <dsp:cNvSpPr/>
      </dsp:nvSpPr>
      <dsp:spPr>
        <a:xfrm>
          <a:off x="7817320" y="2412104"/>
          <a:ext cx="253003" cy="218167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669981-A6EB-4ED8-871A-D4919E7328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图片占位符 28"/>
          <p:cNvSpPr>
            <a:spLocks noGrp="1"/>
          </p:cNvSpPr>
          <p:nvPr>
            <p:ph type="pic" sz="quarter" idx="15"/>
          </p:nvPr>
        </p:nvSpPr>
        <p:spPr>
          <a:xfrm>
            <a:off x="1612902" y="3827272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0" name="图片占位符 29"/>
          <p:cNvSpPr>
            <a:spLocks noGrp="1"/>
          </p:cNvSpPr>
          <p:nvPr>
            <p:ph type="pic" sz="quarter" idx="16"/>
          </p:nvPr>
        </p:nvSpPr>
        <p:spPr>
          <a:xfrm>
            <a:off x="3421384" y="3827272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图片占位符 30"/>
          <p:cNvSpPr>
            <a:spLocks noGrp="1"/>
          </p:cNvSpPr>
          <p:nvPr>
            <p:ph type="pic" sz="quarter" idx="17"/>
          </p:nvPr>
        </p:nvSpPr>
        <p:spPr>
          <a:xfrm>
            <a:off x="5229867" y="3827272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31"/>
          <p:cNvSpPr>
            <a:spLocks noGrp="1"/>
          </p:cNvSpPr>
          <p:nvPr>
            <p:ph type="pic" sz="quarter" idx="18"/>
          </p:nvPr>
        </p:nvSpPr>
        <p:spPr>
          <a:xfrm>
            <a:off x="7038348" y="3827272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32"/>
          <p:cNvSpPr>
            <a:spLocks noGrp="1"/>
          </p:cNvSpPr>
          <p:nvPr>
            <p:ph type="pic" sz="quarter" idx="19"/>
          </p:nvPr>
        </p:nvSpPr>
        <p:spPr>
          <a:xfrm>
            <a:off x="8846831" y="3827272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图片占位符 23"/>
          <p:cNvSpPr>
            <a:spLocks noGrp="1"/>
          </p:cNvSpPr>
          <p:nvPr>
            <p:ph type="pic" sz="quarter" idx="10"/>
          </p:nvPr>
        </p:nvSpPr>
        <p:spPr>
          <a:xfrm>
            <a:off x="1612902" y="2019184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/>
          <p:cNvSpPr>
            <a:spLocks noGrp="1"/>
          </p:cNvSpPr>
          <p:nvPr>
            <p:ph type="pic" sz="quarter" idx="11"/>
          </p:nvPr>
        </p:nvSpPr>
        <p:spPr>
          <a:xfrm>
            <a:off x="3421384" y="2019184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6" name="图片占位符 25"/>
          <p:cNvSpPr>
            <a:spLocks noGrp="1"/>
          </p:cNvSpPr>
          <p:nvPr>
            <p:ph type="pic" sz="quarter" idx="12"/>
          </p:nvPr>
        </p:nvSpPr>
        <p:spPr>
          <a:xfrm>
            <a:off x="5229867" y="2019184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图片占位符 26"/>
          <p:cNvSpPr>
            <a:spLocks noGrp="1"/>
          </p:cNvSpPr>
          <p:nvPr>
            <p:ph type="pic" sz="quarter" idx="13"/>
          </p:nvPr>
        </p:nvSpPr>
        <p:spPr>
          <a:xfrm>
            <a:off x="7038348" y="2019184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/>
          <p:cNvSpPr>
            <a:spLocks noGrp="1"/>
          </p:cNvSpPr>
          <p:nvPr>
            <p:ph type="pic" sz="quarter" idx="14"/>
          </p:nvPr>
        </p:nvSpPr>
        <p:spPr>
          <a:xfrm>
            <a:off x="8846831" y="2019184"/>
            <a:ext cx="1732271" cy="1732270"/>
          </a:xfrm>
          <a:custGeom>
            <a:avLst/>
            <a:gdLst>
              <a:gd name="connsiteX0" fmla="*/ 0 w 1732271"/>
              <a:gd name="connsiteY0" fmla="*/ 0 h 1732270"/>
              <a:gd name="connsiteX1" fmla="*/ 1732271 w 1732271"/>
              <a:gd name="connsiteY1" fmla="*/ 0 h 1732270"/>
              <a:gd name="connsiteX2" fmla="*/ 1732271 w 1732271"/>
              <a:gd name="connsiteY2" fmla="*/ 1732270 h 1732270"/>
              <a:gd name="connsiteX3" fmla="*/ 0 w 1732271"/>
              <a:gd name="connsiteY3" fmla="*/ 1732270 h 1732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2271" h="1732270">
                <a:moveTo>
                  <a:pt x="0" y="0"/>
                </a:moveTo>
                <a:lnTo>
                  <a:pt x="1732271" y="0"/>
                </a:lnTo>
                <a:lnTo>
                  <a:pt x="1732271" y="1732270"/>
                </a:lnTo>
                <a:lnTo>
                  <a:pt x="0" y="17322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: 形状 5"/>
          <p:cNvSpPr>
            <a:spLocks noGrp="1"/>
          </p:cNvSpPr>
          <p:nvPr>
            <p:ph type="pic" sz="quarter" idx="10"/>
          </p:nvPr>
        </p:nvSpPr>
        <p:spPr>
          <a:xfrm>
            <a:off x="7677152" y="1"/>
            <a:ext cx="4514849" cy="6857997"/>
          </a:xfrm>
          <a:custGeom>
            <a:avLst/>
            <a:gdLst>
              <a:gd name="connsiteX0" fmla="*/ 3307583 w 4514849"/>
              <a:gd name="connsiteY0" fmla="*/ 0 h 6857997"/>
              <a:gd name="connsiteX1" fmla="*/ 4514849 w 4514849"/>
              <a:gd name="connsiteY1" fmla="*/ 0 h 6857997"/>
              <a:gd name="connsiteX2" fmla="*/ 4514849 w 4514849"/>
              <a:gd name="connsiteY2" fmla="*/ 6857997 h 6857997"/>
              <a:gd name="connsiteX3" fmla="*/ 3307579 w 4514849"/>
              <a:gd name="connsiteY3" fmla="*/ 6857997 h 6857997"/>
              <a:gd name="connsiteX4" fmla="*/ 0 w 4514849"/>
              <a:gd name="connsiteY4" fmla="*/ 3429000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14849" h="6857997">
                <a:moveTo>
                  <a:pt x="3307583" y="0"/>
                </a:moveTo>
                <a:lnTo>
                  <a:pt x="4514849" y="0"/>
                </a:lnTo>
                <a:lnTo>
                  <a:pt x="4514849" y="6857997"/>
                </a:lnTo>
                <a:lnTo>
                  <a:pt x="3307579" y="6857997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 advClick="0" advTm="5000">
        <p14:reveal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082674" y="1803400"/>
            <a:ext cx="3125522" cy="2242220"/>
          </a:xfrm>
          <a:custGeom>
            <a:avLst/>
            <a:gdLst>
              <a:gd name="connsiteX0" fmla="*/ 0 w 3125522"/>
              <a:gd name="connsiteY0" fmla="*/ 0 h 2242220"/>
              <a:gd name="connsiteX1" fmla="*/ 2480637 w 3125522"/>
              <a:gd name="connsiteY1" fmla="*/ 0 h 2242220"/>
              <a:gd name="connsiteX2" fmla="*/ 3125522 w 3125522"/>
              <a:gd name="connsiteY2" fmla="*/ 644885 h 2242220"/>
              <a:gd name="connsiteX3" fmla="*/ 3125522 w 3125522"/>
              <a:gd name="connsiteY3" fmla="*/ 2242220 h 2242220"/>
              <a:gd name="connsiteX4" fmla="*/ 0 w 3125522"/>
              <a:gd name="connsiteY4" fmla="*/ 2242220 h 224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5522" h="2242220">
                <a:moveTo>
                  <a:pt x="0" y="0"/>
                </a:moveTo>
                <a:lnTo>
                  <a:pt x="2480637" y="0"/>
                </a:lnTo>
                <a:lnTo>
                  <a:pt x="3125522" y="644885"/>
                </a:lnTo>
                <a:lnTo>
                  <a:pt x="3125522" y="2242220"/>
                </a:lnTo>
                <a:lnTo>
                  <a:pt x="0" y="2242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532806" y="1803400"/>
            <a:ext cx="3125522" cy="2242220"/>
          </a:xfrm>
          <a:custGeom>
            <a:avLst/>
            <a:gdLst>
              <a:gd name="connsiteX0" fmla="*/ 0 w 3125522"/>
              <a:gd name="connsiteY0" fmla="*/ 0 h 2242220"/>
              <a:gd name="connsiteX1" fmla="*/ 2480637 w 3125522"/>
              <a:gd name="connsiteY1" fmla="*/ 0 h 2242220"/>
              <a:gd name="connsiteX2" fmla="*/ 3125522 w 3125522"/>
              <a:gd name="connsiteY2" fmla="*/ 644885 h 2242220"/>
              <a:gd name="connsiteX3" fmla="*/ 3125522 w 3125522"/>
              <a:gd name="connsiteY3" fmla="*/ 2242220 h 2242220"/>
              <a:gd name="connsiteX4" fmla="*/ 0 w 3125522"/>
              <a:gd name="connsiteY4" fmla="*/ 2242220 h 224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5522" h="2242220">
                <a:moveTo>
                  <a:pt x="0" y="0"/>
                </a:moveTo>
                <a:lnTo>
                  <a:pt x="2480637" y="0"/>
                </a:lnTo>
                <a:lnTo>
                  <a:pt x="3125522" y="644885"/>
                </a:lnTo>
                <a:lnTo>
                  <a:pt x="3125522" y="2242220"/>
                </a:lnTo>
                <a:lnTo>
                  <a:pt x="0" y="2242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982939" y="1803400"/>
            <a:ext cx="3125522" cy="2242220"/>
          </a:xfrm>
          <a:custGeom>
            <a:avLst/>
            <a:gdLst>
              <a:gd name="connsiteX0" fmla="*/ 0 w 3125522"/>
              <a:gd name="connsiteY0" fmla="*/ 0 h 2242220"/>
              <a:gd name="connsiteX1" fmla="*/ 2480637 w 3125522"/>
              <a:gd name="connsiteY1" fmla="*/ 0 h 2242220"/>
              <a:gd name="connsiteX2" fmla="*/ 3125522 w 3125522"/>
              <a:gd name="connsiteY2" fmla="*/ 644885 h 2242220"/>
              <a:gd name="connsiteX3" fmla="*/ 3125522 w 3125522"/>
              <a:gd name="connsiteY3" fmla="*/ 2242220 h 2242220"/>
              <a:gd name="connsiteX4" fmla="*/ 0 w 3125522"/>
              <a:gd name="connsiteY4" fmla="*/ 2242220 h 2242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5522" h="2242220">
                <a:moveTo>
                  <a:pt x="0" y="0"/>
                </a:moveTo>
                <a:lnTo>
                  <a:pt x="2480637" y="0"/>
                </a:lnTo>
                <a:lnTo>
                  <a:pt x="3125522" y="644885"/>
                </a:lnTo>
                <a:lnTo>
                  <a:pt x="3125522" y="2242220"/>
                </a:lnTo>
                <a:lnTo>
                  <a:pt x="0" y="224222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>
            <a:spLocks noGrp="1"/>
          </p:cNvSpPr>
          <p:nvPr>
            <p:ph type="pic" sz="quarter" idx="11"/>
          </p:nvPr>
        </p:nvSpPr>
        <p:spPr>
          <a:xfrm>
            <a:off x="1746250" y="2070100"/>
            <a:ext cx="3365500" cy="3365500"/>
          </a:xfrm>
          <a:custGeom>
            <a:avLst/>
            <a:gdLst>
              <a:gd name="connsiteX0" fmla="*/ 1682750 w 3365500"/>
              <a:gd name="connsiteY0" fmla="*/ 0 h 3365500"/>
              <a:gd name="connsiteX1" fmla="*/ 3365500 w 3365500"/>
              <a:gd name="connsiteY1" fmla="*/ 1682750 h 3365500"/>
              <a:gd name="connsiteX2" fmla="*/ 1682750 w 3365500"/>
              <a:gd name="connsiteY2" fmla="*/ 3365500 h 3365500"/>
              <a:gd name="connsiteX3" fmla="*/ 0 w 3365500"/>
              <a:gd name="connsiteY3" fmla="*/ 1682750 h 3365500"/>
              <a:gd name="connsiteX4" fmla="*/ 1682750 w 3365500"/>
              <a:gd name="connsiteY4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0" h="3365500">
                <a:moveTo>
                  <a:pt x="1682750" y="0"/>
                </a:moveTo>
                <a:cubicBezTo>
                  <a:pt x="2612107" y="0"/>
                  <a:pt x="3365500" y="753393"/>
                  <a:pt x="3365500" y="1682750"/>
                </a:cubicBezTo>
                <a:cubicBezTo>
                  <a:pt x="3365500" y="2612107"/>
                  <a:pt x="2612107" y="3365500"/>
                  <a:pt x="1682750" y="3365500"/>
                </a:cubicBezTo>
                <a:cubicBezTo>
                  <a:pt x="753393" y="3365500"/>
                  <a:pt x="0" y="2612107"/>
                  <a:pt x="0" y="1682750"/>
                </a:cubicBezTo>
                <a:cubicBezTo>
                  <a:pt x="0" y="753393"/>
                  <a:pt x="753393" y="0"/>
                  <a:pt x="168275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61BB62-2C08-4CAC-9B3C-FDA8A5CFAFA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6440040" y="1417683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8818428" y="1420574"/>
            <a:ext cx="2370236" cy="2370235"/>
          </a:xfrm>
          <a:custGeom>
            <a:avLst/>
            <a:gdLst>
              <a:gd name="connsiteX0" fmla="*/ 0 w 2370236"/>
              <a:gd name="connsiteY0" fmla="*/ 0 h 2370235"/>
              <a:gd name="connsiteX1" fmla="*/ 2370236 w 2370236"/>
              <a:gd name="connsiteY1" fmla="*/ 0 h 2370235"/>
              <a:gd name="connsiteX2" fmla="*/ 2370236 w 2370236"/>
              <a:gd name="connsiteY2" fmla="*/ 2370235 h 2370235"/>
              <a:gd name="connsiteX3" fmla="*/ 0 w 2370236"/>
              <a:gd name="connsiteY3" fmla="*/ 2370235 h 23702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0236" h="2370235">
                <a:moveTo>
                  <a:pt x="0" y="0"/>
                </a:moveTo>
                <a:lnTo>
                  <a:pt x="2370236" y="0"/>
                </a:lnTo>
                <a:lnTo>
                  <a:pt x="2370236" y="2370235"/>
                </a:lnTo>
                <a:lnTo>
                  <a:pt x="0" y="237023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450073" y="3796315"/>
            <a:ext cx="2362083" cy="2364728"/>
          </a:xfrm>
          <a:custGeom>
            <a:avLst/>
            <a:gdLst>
              <a:gd name="connsiteX0" fmla="*/ 0 w 2362083"/>
              <a:gd name="connsiteY0" fmla="*/ 0 h 2364728"/>
              <a:gd name="connsiteX1" fmla="*/ 2362083 w 2362083"/>
              <a:gd name="connsiteY1" fmla="*/ 0 h 2364728"/>
              <a:gd name="connsiteX2" fmla="*/ 2362083 w 2362083"/>
              <a:gd name="connsiteY2" fmla="*/ 2364728 h 2364728"/>
              <a:gd name="connsiteX3" fmla="*/ 0 w 2362083"/>
              <a:gd name="connsiteY3" fmla="*/ 2364728 h 23647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2083" h="2364728">
                <a:moveTo>
                  <a:pt x="0" y="0"/>
                </a:moveTo>
                <a:lnTo>
                  <a:pt x="2362083" y="0"/>
                </a:lnTo>
                <a:lnTo>
                  <a:pt x="2362083" y="2364728"/>
                </a:lnTo>
                <a:lnTo>
                  <a:pt x="0" y="23647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3"/>
          </p:nvPr>
        </p:nvSpPr>
        <p:spPr>
          <a:xfrm>
            <a:off x="8810276" y="3782656"/>
            <a:ext cx="2378388" cy="2378387"/>
          </a:xfrm>
          <a:custGeom>
            <a:avLst/>
            <a:gdLst>
              <a:gd name="connsiteX0" fmla="*/ 0 w 2378388"/>
              <a:gd name="connsiteY0" fmla="*/ 0 h 2378387"/>
              <a:gd name="connsiteX1" fmla="*/ 2378388 w 2378388"/>
              <a:gd name="connsiteY1" fmla="*/ 0 h 2378387"/>
              <a:gd name="connsiteX2" fmla="*/ 2378388 w 2378388"/>
              <a:gd name="connsiteY2" fmla="*/ 2378387 h 2378387"/>
              <a:gd name="connsiteX3" fmla="*/ 0 w 2378388"/>
              <a:gd name="connsiteY3" fmla="*/ 2378387 h 237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8388" h="2378387">
                <a:moveTo>
                  <a:pt x="0" y="0"/>
                </a:moveTo>
                <a:lnTo>
                  <a:pt x="2378388" y="0"/>
                </a:lnTo>
                <a:lnTo>
                  <a:pt x="2378388" y="2378387"/>
                </a:lnTo>
                <a:lnTo>
                  <a:pt x="0" y="237838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069535" y="2179214"/>
            <a:ext cx="1964008" cy="2142694"/>
          </a:xfrm>
          <a:custGeom>
            <a:avLst/>
            <a:gdLst>
              <a:gd name="connsiteX0" fmla="*/ 0 w 1964008"/>
              <a:gd name="connsiteY0" fmla="*/ 0 h 2142694"/>
              <a:gd name="connsiteX1" fmla="*/ 1964008 w 1964008"/>
              <a:gd name="connsiteY1" fmla="*/ 0 h 2142694"/>
              <a:gd name="connsiteX2" fmla="*/ 1964008 w 1964008"/>
              <a:gd name="connsiteY2" fmla="*/ 2142694 h 2142694"/>
              <a:gd name="connsiteX3" fmla="*/ 0 w 1964008"/>
              <a:gd name="connsiteY3" fmla="*/ 2142694 h 2142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2142694">
                <a:moveTo>
                  <a:pt x="0" y="0"/>
                </a:moveTo>
                <a:lnTo>
                  <a:pt x="1964008" y="0"/>
                </a:lnTo>
                <a:lnTo>
                  <a:pt x="1964008" y="2142694"/>
                </a:lnTo>
                <a:lnTo>
                  <a:pt x="0" y="2142694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715855" y="2179214"/>
            <a:ext cx="1964008" cy="1641532"/>
          </a:xfrm>
          <a:custGeom>
            <a:avLst/>
            <a:gdLst>
              <a:gd name="connsiteX0" fmla="*/ 0 w 1964008"/>
              <a:gd name="connsiteY0" fmla="*/ 0 h 1641532"/>
              <a:gd name="connsiteX1" fmla="*/ 1964008 w 1964008"/>
              <a:gd name="connsiteY1" fmla="*/ 0 h 1641532"/>
              <a:gd name="connsiteX2" fmla="*/ 1964008 w 1964008"/>
              <a:gd name="connsiteY2" fmla="*/ 1641532 h 1641532"/>
              <a:gd name="connsiteX3" fmla="*/ 0 w 1964008"/>
              <a:gd name="connsiteY3" fmla="*/ 1641532 h 1641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1641532">
                <a:moveTo>
                  <a:pt x="0" y="0"/>
                </a:moveTo>
                <a:lnTo>
                  <a:pt x="1964008" y="0"/>
                </a:lnTo>
                <a:lnTo>
                  <a:pt x="1964008" y="1641532"/>
                </a:lnTo>
                <a:lnTo>
                  <a:pt x="0" y="1641532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362172" y="2179214"/>
            <a:ext cx="1964008" cy="2450423"/>
          </a:xfrm>
          <a:custGeom>
            <a:avLst/>
            <a:gdLst>
              <a:gd name="connsiteX0" fmla="*/ 0 w 1964008"/>
              <a:gd name="connsiteY0" fmla="*/ 0 h 2450423"/>
              <a:gd name="connsiteX1" fmla="*/ 1964008 w 1964008"/>
              <a:gd name="connsiteY1" fmla="*/ 0 h 2450423"/>
              <a:gd name="connsiteX2" fmla="*/ 1964008 w 1964008"/>
              <a:gd name="connsiteY2" fmla="*/ 2450423 h 2450423"/>
              <a:gd name="connsiteX3" fmla="*/ 0 w 1964008"/>
              <a:gd name="connsiteY3" fmla="*/ 2450423 h 2450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2450423">
                <a:moveTo>
                  <a:pt x="0" y="0"/>
                </a:moveTo>
                <a:lnTo>
                  <a:pt x="1964008" y="0"/>
                </a:lnTo>
                <a:lnTo>
                  <a:pt x="1964008" y="2450423"/>
                </a:lnTo>
                <a:lnTo>
                  <a:pt x="0" y="2450423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032075" y="2179214"/>
            <a:ext cx="1964008" cy="1641533"/>
          </a:xfrm>
          <a:custGeom>
            <a:avLst/>
            <a:gdLst>
              <a:gd name="connsiteX0" fmla="*/ 0 w 1964008"/>
              <a:gd name="connsiteY0" fmla="*/ 0 h 1641533"/>
              <a:gd name="connsiteX1" fmla="*/ 1964008 w 1964008"/>
              <a:gd name="connsiteY1" fmla="*/ 0 h 1641533"/>
              <a:gd name="connsiteX2" fmla="*/ 1964008 w 1964008"/>
              <a:gd name="connsiteY2" fmla="*/ 1641533 h 1641533"/>
              <a:gd name="connsiteX3" fmla="*/ 0 w 1964008"/>
              <a:gd name="connsiteY3" fmla="*/ 1641533 h 1641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4008" h="1641533">
                <a:moveTo>
                  <a:pt x="0" y="0"/>
                </a:moveTo>
                <a:lnTo>
                  <a:pt x="1964008" y="0"/>
                </a:lnTo>
                <a:lnTo>
                  <a:pt x="1964008" y="1641533"/>
                </a:lnTo>
                <a:lnTo>
                  <a:pt x="0" y="1641533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notesSlide" Target="../notesSlides/notesSlide2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tags" Target="../tags/tag21.xml"/><Relationship Id="rId7" Type="http://schemas.openxmlformats.org/officeDocument/2006/relationships/tags" Target="../tags/tag20.xml"/><Relationship Id="rId6" Type="http://schemas.openxmlformats.org/officeDocument/2006/relationships/image" Target="../media/image19.png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3" Type="http://schemas.openxmlformats.org/officeDocument/2006/relationships/notesSlide" Target="../notesSlides/notesSlide38.xml"/><Relationship Id="rId22" Type="http://schemas.openxmlformats.org/officeDocument/2006/relationships/slideLayout" Target="../slideLayouts/slideLayout2.xml"/><Relationship Id="rId21" Type="http://schemas.openxmlformats.org/officeDocument/2006/relationships/tags" Target="../tags/tag33.xml"/><Relationship Id="rId20" Type="http://schemas.openxmlformats.org/officeDocument/2006/relationships/tags" Target="../tags/tag32.xml"/><Relationship Id="rId2" Type="http://schemas.openxmlformats.org/officeDocument/2006/relationships/tags" Target="../tags/tag16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jpeg"/><Relationship Id="rId1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7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jpeg"/><Relationship Id="rId1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6599590" y="0"/>
            <a:ext cx="5592410" cy="6858000"/>
            <a:chOff x="6599590" y="0"/>
            <a:chExt cx="5592410" cy="6858000"/>
          </a:xfrm>
        </p:grpSpPr>
        <p:sp>
          <p:nvSpPr>
            <p:cNvPr id="13" name="任意多边形 12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18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50452" y="5559257"/>
            <a:ext cx="136769" cy="889000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2" name="椭圆 1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6599590" y="0"/>
            <a:ext cx="2791973" cy="6858000"/>
          </a:xfrm>
          <a:custGeom>
            <a:avLst/>
            <a:gdLst>
              <a:gd name="T0" fmla="*/ 2347 w 2347"/>
              <a:gd name="T1" fmla="*/ 0 h 5765"/>
              <a:gd name="T2" fmla="*/ 2243 w 2347"/>
              <a:gd name="T3" fmla="*/ 0 h 5765"/>
              <a:gd name="T4" fmla="*/ 0 w 2347"/>
              <a:gd name="T5" fmla="*/ 5765 h 5765"/>
              <a:gd name="T6" fmla="*/ 441 w 2347"/>
              <a:gd name="T7" fmla="*/ 5765 h 5765"/>
              <a:gd name="T8" fmla="*/ 2347 w 2347"/>
              <a:gd name="T9" fmla="*/ 0 h 5765"/>
              <a:gd name="T10" fmla="*/ 2347 w 2347"/>
              <a:gd name="T11" fmla="*/ 0 h 5765"/>
              <a:gd name="T12" fmla="*/ 2347 w 2347"/>
              <a:gd name="T13" fmla="*/ 0 h 5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47" h="5765">
                <a:moveTo>
                  <a:pt x="2347" y="0"/>
                </a:moveTo>
                <a:lnTo>
                  <a:pt x="2243" y="0"/>
                </a:lnTo>
                <a:lnTo>
                  <a:pt x="0" y="5765"/>
                </a:lnTo>
                <a:lnTo>
                  <a:pt x="441" y="5765"/>
                </a:lnTo>
                <a:lnTo>
                  <a:pt x="2347" y="0"/>
                </a:lnTo>
                <a:close/>
                <a:moveTo>
                  <a:pt x="2347" y="0"/>
                </a:moveTo>
                <a:lnTo>
                  <a:pt x="2347" y="0"/>
                </a:lnTo>
                <a:close/>
              </a:path>
            </a:pathLst>
          </a:custGeom>
          <a:solidFill>
            <a:srgbClr val="231815">
              <a:alpha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 descr="微信图片_201804170909336"/>
          <p:cNvPicPr>
            <a:picLocks noChangeAspect="1"/>
          </p:cNvPicPr>
          <p:nvPr/>
        </p:nvPicPr>
        <p:blipFill>
          <a:blip r:embed="rId1">
            <a:lum bright="18000"/>
          </a:blip>
          <a:stretch>
            <a:fillRect/>
          </a:stretch>
        </p:blipFill>
        <p:spPr>
          <a:xfrm>
            <a:off x="8686165" y="3432175"/>
            <a:ext cx="2714625" cy="262826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  <p:grpSp>
        <p:nvGrpSpPr>
          <p:cNvPr id="25" name="组合 24"/>
          <p:cNvGrpSpPr/>
          <p:nvPr/>
        </p:nvGrpSpPr>
        <p:grpSpPr>
          <a:xfrm>
            <a:off x="450215" y="26035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5123" name="Rectangle 5"/>
          <p:cNvSpPr>
            <a:spLocks noGrp="1"/>
          </p:cNvSpPr>
          <p:nvPr/>
        </p:nvSpPr>
        <p:spPr>
          <a:xfrm>
            <a:off x="2609850" y="2886710"/>
            <a:ext cx="4632325" cy="1083945"/>
          </a:xfrm>
          <a:prstGeom prst="rect">
            <a:avLst/>
          </a:prstGeom>
          <a:noFill/>
          <a:ln w="9525">
            <a:noFill/>
          </a:ln>
          <a:effectLst/>
        </p:spPr>
        <p:txBody>
          <a:bodyPr wrap="square" lIns="68580" tIns="34290" rIns="68580" bIns="34290" anchor="t">
            <a:spAutoFit/>
          </a:bodyPr>
          <a:p>
            <a:pPr lvl="0" algn="ctr" fontAlgn="base"/>
            <a:r>
              <a:rPr lang="zh-CN" altLang="zh-CN" sz="6600" b="1" strike="noStrike" noProof="1" smtClean="0">
                <a:ln w="12700" cmpd="sng">
                  <a:solidFill>
                    <a:schemeClr val="accent3"/>
                  </a:solidFill>
                  <a:prstDash val="solid"/>
                </a:ln>
                <a:solidFill>
                  <a:srgbClr val="BA171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认识销售</a:t>
            </a:r>
            <a:endParaRPr lang="zh-CN" altLang="zh-CN" sz="6600" b="1" strike="noStrike" noProof="1" smtClean="0">
              <a:ln w="12700" cmpd="sng">
                <a:solidFill>
                  <a:schemeClr val="accent3"/>
                </a:solidFill>
                <a:prstDash val="solid"/>
              </a:ln>
              <a:solidFill>
                <a:srgbClr val="BA171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2"/>
          <p:cNvSpPr txBox="1">
            <a:spLocks noChangeArrowheads="1"/>
          </p:cNvSpPr>
          <p:nvPr/>
        </p:nvSpPr>
        <p:spPr bwMode="auto">
          <a:xfrm>
            <a:off x="4167505" y="3970655"/>
            <a:ext cx="344487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——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宋体" panose="02010600030101010101" pitchFamily="2" charset="-122"/>
              </a:rPr>
              <a:t>销售技巧系列教材（一）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885315" y="972185"/>
            <a:ext cx="8421370" cy="5749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-457200" algn="ctr" eaLnBrk="0" hangingPunct="0">
              <a:lnSpc>
                <a:spcPct val="120000"/>
              </a:lnSpc>
              <a:spcBef>
                <a:spcPct val="20000"/>
              </a:spcBef>
            </a:pPr>
            <a:r>
              <a:rPr lang="zh-CN" altLang="en-US" sz="3200" b="1" kern="0" spc="200" dirty="0" smtClean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r>
              <a:rPr lang="zh-CN" altLang="en-US" sz="3200" b="1" kern="0" spc="2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3200" b="1" kern="0" spc="-133" dirty="0">
                <a:solidFill>
                  <a:srgbClr val="00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kern="0" spc="-133" dirty="0">
                <a:solidFill>
                  <a:srgbClr val="00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2400" b="1" kern="0" spc="-133" dirty="0">
              <a:solidFill>
                <a:srgbClr val="009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457200"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kern="0" spc="200" dirty="0" smtClean="0">
                <a:solidFill>
                  <a:srgbClr val="FFC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en-US" sz="2400" b="1" kern="0" spc="200" dirty="0">
                <a:solidFill>
                  <a:srgbClr val="FFC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个商贩都在贩卖水果，但结果却不同：</a:t>
            </a:r>
            <a:r>
              <a:rPr lang="zh-CN" altLang="en-US" sz="2400" b="1" kern="0" spc="200" dirty="0">
                <a:solidFill>
                  <a:srgbClr val="00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sz="2400" b="1" kern="0" spc="200" dirty="0">
              <a:solidFill>
                <a:srgbClr val="009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457200" eaLnBrk="0" hangingPunct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400" kern="0" spc="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sz="2400" kern="0" spc="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个商贩的失败原因是他没有了解老太太的需求，直接向老太太介绍自己的苹果又大又甜，向其推销，结果老太太并不想买甜苹果，就离开了。</a:t>
            </a:r>
            <a:r>
              <a:rPr lang="zh-CN" altLang="en-US" sz="2400" kern="0" spc="200" dirty="0">
                <a:solidFill>
                  <a:srgbClr val="009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zh-CN" altLang="en-US" sz="2400" kern="0" spc="200" dirty="0">
              <a:solidFill>
                <a:srgbClr val="009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457200" eaLnBrk="0" hangingPunct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400" kern="0" spc="200" dirty="0" smtClean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</a:t>
            </a:r>
            <a:r>
              <a:rPr lang="zh-CN" altLang="en-US" sz="2400" kern="0" spc="200" dirty="0">
                <a:solidFill>
                  <a:schemeClr val="accent4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个商贩了解了老太太的需求，但是并没有进一步挖掘需求，导致他的没有卖出其他水果。     </a:t>
            </a:r>
            <a:endParaRPr lang="zh-CN" altLang="en-US" sz="2400" kern="0" spc="200" dirty="0">
              <a:solidFill>
                <a:schemeClr val="accent4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457200" eaLnBrk="0" hangingPunct="0">
              <a:lnSpc>
                <a:spcPct val="150000"/>
              </a:lnSpc>
              <a:spcBef>
                <a:spcPts val="20"/>
              </a:spcBef>
              <a:spcAft>
                <a:spcPts val="0"/>
              </a:spcAft>
            </a:pPr>
            <a:r>
              <a:rPr lang="zh-CN" altLang="en-US" sz="2400" b="1" kern="0" spc="2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</a:t>
            </a:r>
            <a:r>
              <a:rPr lang="zh-CN" altLang="en-US" sz="2400" b="1" kern="0" spc="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个商贩了解、挖掘了老太太的需求，同时善于站在客户的角度考虑，和客户处好关系，快速让客户信任，同时赢得了进一步销售的机会。</a:t>
            </a:r>
            <a:endParaRPr lang="zh-CN" altLang="en-US" sz="2400" b="1" kern="0" spc="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44575" y="1596390"/>
            <a:ext cx="10102850" cy="3664585"/>
            <a:chOff x="1819" y="2993"/>
            <a:chExt cx="15910" cy="5771"/>
          </a:xfrm>
        </p:grpSpPr>
        <p:sp>
          <p:nvSpPr>
            <p:cNvPr id="4" name="文本框 3"/>
            <p:cNvSpPr txBox="1"/>
            <p:nvPr/>
          </p:nvSpPr>
          <p:spPr>
            <a:xfrm>
              <a:off x="1819" y="4550"/>
              <a:ext cx="15910" cy="42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just" fontAlgn="auto">
                <a:lnSpc>
                  <a:spcPct val="150000"/>
                </a:lnSpc>
              </a:pPr>
              <a:r>
                <a:rPr lang="zh-CN" altLang="en-US" sz="2800" spc="2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销售就是介绍商品提供的利益，以满足客户特定需求的过程。</a:t>
              </a:r>
              <a:endParaRPr lang="zh-CN" altLang="en-US" sz="2800" spc="20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just" fontAlgn="auto">
                <a:lnSpc>
                  <a:spcPct val="150000"/>
                </a:lnSpc>
              </a:pPr>
              <a:r>
                <a:rPr lang="zh-CN" altLang="en-US" sz="2800" spc="2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能够满足客户这种特定需求的，唯有靠商品提供的特别利益。</a:t>
              </a:r>
              <a:endParaRPr lang="zh-CN" altLang="en-US" sz="2800" spc="20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  <a:p>
              <a:pPr algn="just" fontAlgn="auto">
                <a:lnSpc>
                  <a:spcPct val="150000"/>
                </a:lnSpc>
              </a:pPr>
              <a:r>
                <a:rPr lang="zh-CN" altLang="en-US" sz="2800" spc="20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您能找出商品所能提供的特殊利益，满足客户的特殊需求，就能顺利销售。</a:t>
              </a:r>
              <a:endParaRPr lang="zh-CN" altLang="en-US" sz="2800" spc="200" noProof="1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216" y="2993"/>
              <a:ext cx="48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600" b="1" spc="200">
                  <a:solidFill>
                    <a:schemeClr val="accent1"/>
                  </a:solidFill>
                  <a:uFillTx/>
                </a:rPr>
                <a:t>销售是什么呢</a:t>
              </a:r>
              <a:endParaRPr lang="zh-CN" altLang="en-US" sz="3600" b="1" spc="200">
                <a:solidFill>
                  <a:schemeClr val="accent1"/>
                </a:solidFill>
                <a:uFillTx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21435" y="1268730"/>
            <a:ext cx="9549130" cy="4707890"/>
            <a:chOff x="2205" y="1875"/>
            <a:chExt cx="15038" cy="7414"/>
          </a:xfrm>
        </p:grpSpPr>
        <p:sp>
          <p:nvSpPr>
            <p:cNvPr id="4" name="文本框 3"/>
            <p:cNvSpPr txBox="1"/>
            <p:nvPr/>
          </p:nvSpPr>
          <p:spPr>
            <a:xfrm>
              <a:off x="2205" y="1875"/>
              <a:ext cx="8648" cy="74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lnSpc>
                  <a:spcPct val="150000"/>
                </a:lnSpc>
              </a:pPr>
              <a:r>
                <a:rPr lang="zh-CN" altLang="en-US" sz="3200" b="1" noProof="1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比如</a:t>
              </a:r>
              <a:r>
                <a:rPr lang="zh-CN" altLang="en-US" sz="3200" b="1" noProof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：客户要买太阳眼镜</a:t>
              </a:r>
              <a:endParaRPr lang="zh-CN" altLang="en-US" sz="3200" b="1" noProof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lnSpc>
                  <a:spcPct val="150000"/>
                </a:lnSpc>
                <a:buClr>
                  <a:srgbClr val="B71C1C"/>
                </a:buClr>
                <a:buFont typeface="Wingdings" panose="05000000000000000000" pitchFamily="2" charset="2"/>
                <a:buChar char="Ø"/>
              </a:pPr>
              <a:r>
                <a:rPr lang="zh-CN" altLang="en-US" sz="2800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有的是为了耍耍酷</a:t>
              </a:r>
              <a:endParaRPr lang="zh-CN" altLang="en-US" sz="28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lnSpc>
                  <a:spcPct val="150000"/>
                </a:lnSpc>
                <a:buClr>
                  <a:srgbClr val="B71C1C"/>
                </a:buClr>
                <a:buFont typeface="Wingdings" panose="05000000000000000000" pitchFamily="2" charset="2"/>
                <a:buChar char="Ø"/>
              </a:pPr>
              <a:r>
                <a:rPr lang="zh-CN" altLang="en-US" sz="2800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有的是怕阳光过强，怕眯着眼睛容易增加眼角的皱纹</a:t>
              </a:r>
              <a:endParaRPr lang="zh-CN" altLang="en-US" sz="28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 fontAlgn="auto">
                <a:lnSpc>
                  <a:spcPct val="150000"/>
                </a:lnSpc>
                <a:buClr>
                  <a:srgbClr val="B71C1C"/>
                </a:buClr>
                <a:buFont typeface="Wingdings" panose="05000000000000000000" pitchFamily="2" charset="2"/>
                <a:buChar char="Ø"/>
              </a:pPr>
              <a:r>
                <a:rPr lang="zh-CN" altLang="en-US" sz="2800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有的也许是昨天跟男朋友吵架哭肿了双眼，遮着红肿的眼睛，方便</a:t>
              </a:r>
              <a:r>
                <a:rPr lang="zh-CN" altLang="en-US" sz="2800" noProof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出门</a:t>
              </a:r>
              <a:endParaRPr lang="zh-CN" altLang="en-US" sz="28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 descr="Redocn_20100520102238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127" y="2563"/>
              <a:ext cx="5116" cy="49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076325" y="1420495"/>
            <a:ext cx="10252075" cy="3843655"/>
            <a:chOff x="2589" y="2499"/>
            <a:chExt cx="16145" cy="6053"/>
          </a:xfrm>
        </p:grpSpPr>
        <p:sp>
          <p:nvSpPr>
            <p:cNvPr id="4" name="文本框 3"/>
            <p:cNvSpPr txBox="1"/>
            <p:nvPr/>
          </p:nvSpPr>
          <p:spPr>
            <a:xfrm>
              <a:off x="2589" y="4046"/>
              <a:ext cx="16145" cy="450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42900" indent="-342900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zh-CN" altLang="en-US" sz="2400" spc="200" dirty="0" smtClean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销售不是一股脑的解说商品的功能</a:t>
              </a:r>
              <a:endParaRPr lang="zh-CN" altLang="en-US" sz="2400" spc="2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zh-CN" altLang="en-US" sz="2400" spc="200" dirty="0" smtClean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销售不是和客户辩论，说赢客户</a:t>
              </a:r>
              <a:endParaRPr lang="zh-CN" altLang="en-US" sz="2400" spc="2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zh-CN" altLang="en-US" sz="2400" spc="200" dirty="0" smtClean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销售不是我的东西最便宜，不买就可惜（我的东西最适合）</a:t>
              </a:r>
              <a:endParaRPr lang="zh-CN" altLang="en-US" sz="2400" spc="2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zh-CN" altLang="en-US" sz="2400" spc="200" dirty="0" smtClean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销售不是口若悬河，让客户没有说话的余地</a:t>
              </a:r>
              <a:endParaRPr lang="zh-CN" altLang="en-US" sz="2400" spc="2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Font typeface="Wingdings" panose="05000000000000000000" charset="0"/>
                <a:buChar char=""/>
              </a:pPr>
              <a:r>
                <a:rPr lang="zh-CN" altLang="en-US" sz="2400" spc="200" dirty="0" smtClean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销售不是只销售商品，因为客户对您有好感，才会</a:t>
              </a:r>
              <a:r>
                <a:rPr lang="zh-CN" altLang="en-US" sz="2400" spc="2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sym typeface="Arial" panose="020B0604020202020204" pitchFamily="34" charset="0"/>
                </a:rPr>
                <a:t>信任</a:t>
              </a:r>
              <a:r>
                <a:rPr lang="zh-CN" altLang="en-US" sz="2400" spc="200" dirty="0" smtClean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您所说的话。</a:t>
              </a:r>
              <a:endParaRPr lang="zh-CN" altLang="en-US" sz="2400" spc="200" dirty="0" smtClean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796" y="2499"/>
              <a:ext cx="560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3600" b="1" spc="200">
                  <a:solidFill>
                    <a:schemeClr val="accent1"/>
                  </a:solidFill>
                  <a:uFillTx/>
                </a:rPr>
                <a:t>销售不是什么呢</a:t>
              </a:r>
              <a:endParaRPr lang="zh-CN" altLang="en-US" sz="3600" b="1" spc="200">
                <a:solidFill>
                  <a:schemeClr val="accent1"/>
                </a:solidFill>
                <a:uFillTx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80380" y="1437005"/>
            <a:ext cx="6031325" cy="3983486"/>
            <a:chOff x="9519" y="1903"/>
            <a:chExt cx="9498" cy="6273"/>
          </a:xfrm>
        </p:grpSpPr>
        <p:sp>
          <p:nvSpPr>
            <p:cNvPr id="6" name="文本框 5"/>
            <p:cNvSpPr txBox="1"/>
            <p:nvPr/>
          </p:nvSpPr>
          <p:spPr>
            <a:xfrm>
              <a:off x="9732" y="1903"/>
              <a:ext cx="9285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4000" b="1" spc="200" dirty="0" smtClean="0">
                  <a:ln w="0"/>
                  <a:solidFill>
                    <a:schemeClr val="accent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销售过程中销的是什么？</a:t>
              </a:r>
              <a:endParaRPr lang="zh-CN" altLang="en-US" sz="4000" b="1" spc="200" dirty="0" smtClean="0">
                <a:ln w="0"/>
                <a:solidFill>
                  <a:schemeClr val="accent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36"/>
            <a:stretch>
              <a:fillRect/>
            </a:stretch>
          </p:blipFill>
          <p:spPr>
            <a:xfrm>
              <a:off x="11298" y="4214"/>
              <a:ext cx="4133" cy="396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9519" y="5429"/>
              <a:ext cx="2854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6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</a:t>
              </a:r>
              <a:endParaRPr lang="zh-CN" altLang="en-US" sz="9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4849" y="5515"/>
              <a:ext cx="4168" cy="247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9600" b="1" u="sng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自己</a:t>
              </a:r>
              <a:endParaRPr lang="zh-CN" altLang="en-US" sz="96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099945" y="1146175"/>
            <a:ext cx="7992110" cy="5457190"/>
            <a:chOff x="3930" y="1181"/>
            <a:chExt cx="12586" cy="8594"/>
          </a:xfrm>
        </p:grpSpPr>
        <p:sp>
          <p:nvSpPr>
            <p:cNvPr id="6" name="文本框 5"/>
            <p:cNvSpPr txBox="1"/>
            <p:nvPr/>
          </p:nvSpPr>
          <p:spPr>
            <a:xfrm>
              <a:off x="3930" y="1181"/>
              <a:ext cx="9534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推销产品的目的是 </a:t>
              </a:r>
              <a:r>
                <a:rPr lang="zh-CN" altLang="en-US" sz="3600" b="1" u="sng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推销自己</a:t>
              </a:r>
              <a:r>
                <a:rPr lang="zh-CN" altLang="en-US" sz="3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070" y="7597"/>
              <a:ext cx="12446" cy="217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803275">
                <a:lnSpc>
                  <a:spcPct val="150000"/>
                </a:lnSpc>
              </a:pPr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假如客户不接受你这个人，会给你介绍我们自己的机会吗？</a:t>
              </a:r>
              <a:endPara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" y="2352"/>
              <a:ext cx="5872" cy="408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4070" y="6432"/>
              <a:ext cx="6448" cy="1161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8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让自己看起来像个好产品</a:t>
              </a:r>
              <a:endPara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1945879"/>
            <a:ext cx="3802376" cy="25349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14500" y="1990725"/>
            <a:ext cx="8763000" cy="2876550"/>
            <a:chOff x="3923" y="3598"/>
            <a:chExt cx="13800" cy="4530"/>
          </a:xfrm>
        </p:grpSpPr>
        <p:sp>
          <p:nvSpPr>
            <p:cNvPr id="4" name="圆角矩形 3"/>
            <p:cNvSpPr/>
            <p:nvPr/>
          </p:nvSpPr>
          <p:spPr>
            <a:xfrm>
              <a:off x="3923" y="3598"/>
              <a:ext cx="13801" cy="4530"/>
            </a:xfrm>
            <a:prstGeom prst="round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061" y="3683"/>
              <a:ext cx="13526" cy="436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>
                <a:lnSpc>
                  <a:spcPct val="150000"/>
                </a:lnSpc>
              </a:pPr>
              <a:r>
                <a:rPr lang="en-US" altLang="zh-CN" sz="4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我卖的不是我的雪佛兰汽车，我卖的是我自己。</a:t>
              </a:r>
              <a:endPara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r>
                <a:rPr lang="en-US" altLang="zh-CN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3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乔●吉拉德</a:t>
              </a:r>
              <a:endPara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80380" y="1437640"/>
            <a:ext cx="6031325" cy="3983486"/>
            <a:chOff x="9519" y="1903"/>
            <a:chExt cx="9498" cy="6273"/>
          </a:xfrm>
        </p:grpSpPr>
        <p:sp>
          <p:nvSpPr>
            <p:cNvPr id="6" name="文本框 5"/>
            <p:cNvSpPr txBox="1"/>
            <p:nvPr/>
          </p:nvSpPr>
          <p:spPr>
            <a:xfrm>
              <a:off x="9732" y="1903"/>
              <a:ext cx="9285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4000" b="1" spc="200" dirty="0" smtClean="0">
                  <a:ln w="0"/>
                  <a:solidFill>
                    <a:schemeClr val="accent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销售过程中售的是什么？</a:t>
              </a:r>
              <a:endParaRPr lang="zh-CN" altLang="en-US" sz="4000" b="1" spc="200" dirty="0" smtClean="0">
                <a:ln w="0"/>
                <a:solidFill>
                  <a:schemeClr val="accent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36"/>
            <a:stretch>
              <a:fillRect/>
            </a:stretch>
          </p:blipFill>
          <p:spPr>
            <a:xfrm>
              <a:off x="11298" y="4214"/>
              <a:ext cx="4133" cy="396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9519" y="5429"/>
              <a:ext cx="2854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售</a:t>
              </a:r>
              <a:endParaRPr lang="zh-CN" altLang="en-US" sz="9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4849" y="5515"/>
              <a:ext cx="4168" cy="247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9600" b="1" u="sng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观念</a:t>
              </a:r>
              <a:endParaRPr lang="zh-CN" altLang="en-US" sz="96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59080" y="1090930"/>
            <a:ext cx="11674475" cy="5385435"/>
            <a:chOff x="833" y="1185"/>
            <a:chExt cx="18385" cy="848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548"/>
            <a:stretch>
              <a:fillRect/>
            </a:stretch>
          </p:blipFill>
          <p:spPr>
            <a:xfrm>
              <a:off x="7003" y="1185"/>
              <a:ext cx="5079" cy="6776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833" y="2836"/>
              <a:ext cx="7275" cy="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卖自己想卖的容易</a:t>
              </a:r>
              <a:endPara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还是</a:t>
              </a:r>
              <a:r>
                <a:rPr lang="zh-CN" altLang="en-US" sz="3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卖顾客想买</a:t>
              </a: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的容易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800" y="8370"/>
              <a:ext cx="11484" cy="12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影响价值观重要，还是</a:t>
              </a:r>
              <a:r>
                <a:rPr lang="zh-CN" altLang="en-US" sz="32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销售产品</a:t>
              </a: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重要？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702" y="2836"/>
              <a:ext cx="7516" cy="24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改变观念比较容易？</a:t>
              </a:r>
              <a:endPara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还是</a:t>
              </a:r>
              <a:r>
                <a:rPr lang="zh-CN" altLang="en-US" sz="3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配合对方</a:t>
              </a: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比较容易？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853" y="1428"/>
              <a:ext cx="4960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观</a:t>
              </a:r>
              <a:r>
                <a:rPr lang="en-US" altLang="zh-CN" sz="40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40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价值观</a:t>
              </a:r>
              <a:endPara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2095" y="1428"/>
              <a:ext cx="3573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念</a:t>
              </a:r>
              <a:r>
                <a:rPr lang="en-US" altLang="zh-CN" sz="40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40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信念</a:t>
              </a:r>
              <a:endParaRPr lang="zh-CN" altLang="en-US" sz="4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80380" y="1437005"/>
            <a:ext cx="6031325" cy="3983486"/>
            <a:chOff x="9519" y="1903"/>
            <a:chExt cx="9498" cy="6273"/>
          </a:xfrm>
        </p:grpSpPr>
        <p:sp>
          <p:nvSpPr>
            <p:cNvPr id="6" name="文本框 5"/>
            <p:cNvSpPr txBox="1"/>
            <p:nvPr/>
          </p:nvSpPr>
          <p:spPr>
            <a:xfrm>
              <a:off x="9732" y="1903"/>
              <a:ext cx="9285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4000" b="1" spc="200" dirty="0">
                  <a:ln w="0"/>
                  <a:solidFill>
                    <a:schemeClr val="accent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买卖</a:t>
              </a:r>
              <a:r>
                <a:rPr lang="zh-CN" altLang="en-US" sz="4000" b="1" spc="200" dirty="0" smtClean="0">
                  <a:ln w="0"/>
                  <a:solidFill>
                    <a:schemeClr val="accent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过程中买的是什么？</a:t>
              </a:r>
              <a:endParaRPr lang="zh-CN" altLang="en-US" sz="4000" b="1" spc="200" dirty="0" smtClean="0">
                <a:ln w="0"/>
                <a:solidFill>
                  <a:schemeClr val="accent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36"/>
            <a:stretch>
              <a:fillRect/>
            </a:stretch>
          </p:blipFill>
          <p:spPr>
            <a:xfrm>
              <a:off x="11298" y="4214"/>
              <a:ext cx="4133" cy="396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9519" y="5429"/>
              <a:ext cx="2854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6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</a:t>
              </a:r>
              <a:endParaRPr lang="zh-CN" altLang="en-US" sz="9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4849" y="5515"/>
              <a:ext cx="4168" cy="247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9600" b="1" u="sng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感觉</a:t>
              </a:r>
              <a:endParaRPr lang="zh-CN" altLang="en-US" sz="96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 flipH="1">
            <a:off x="0" y="0"/>
            <a:ext cx="6373585" cy="6858000"/>
            <a:chOff x="6599590" y="0"/>
            <a:chExt cx="6373585" cy="6858000"/>
          </a:xfrm>
        </p:grpSpPr>
        <p:sp>
          <p:nvSpPr>
            <p:cNvPr id="41" name="任意多边形 40"/>
            <p:cNvSpPr/>
            <p:nvPr/>
          </p:nvSpPr>
          <p:spPr bwMode="auto">
            <a:xfrm>
              <a:off x="7380765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B7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B71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sp>
          <p:nvSpPr>
            <p:cNvPr id="4" name="Freeform 9"/>
            <p:cNvSpPr>
              <a:spLocks noEditPoints="1"/>
            </p:cNvSpPr>
            <p:nvPr/>
          </p:nvSpPr>
          <p:spPr bwMode="auto">
            <a:xfrm>
              <a:off x="6599590" y="0"/>
              <a:ext cx="2791973" cy="6858000"/>
            </a:xfrm>
            <a:custGeom>
              <a:avLst/>
              <a:gdLst>
                <a:gd name="T0" fmla="*/ 2347 w 2347"/>
                <a:gd name="T1" fmla="*/ 0 h 5765"/>
                <a:gd name="T2" fmla="*/ 2243 w 2347"/>
                <a:gd name="T3" fmla="*/ 0 h 5765"/>
                <a:gd name="T4" fmla="*/ 0 w 2347"/>
                <a:gd name="T5" fmla="*/ 5765 h 5765"/>
                <a:gd name="T6" fmla="*/ 441 w 2347"/>
                <a:gd name="T7" fmla="*/ 5765 h 5765"/>
                <a:gd name="T8" fmla="*/ 2347 w 2347"/>
                <a:gd name="T9" fmla="*/ 0 h 5765"/>
                <a:gd name="T10" fmla="*/ 2347 w 2347"/>
                <a:gd name="T11" fmla="*/ 0 h 5765"/>
                <a:gd name="T12" fmla="*/ 2347 w 2347"/>
                <a:gd name="T13" fmla="*/ 0 h 5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7" h="5765">
                  <a:moveTo>
                    <a:pt x="2347" y="0"/>
                  </a:moveTo>
                  <a:lnTo>
                    <a:pt x="2243" y="0"/>
                  </a:lnTo>
                  <a:lnTo>
                    <a:pt x="0" y="5765"/>
                  </a:lnTo>
                  <a:lnTo>
                    <a:pt x="441" y="5765"/>
                  </a:lnTo>
                  <a:lnTo>
                    <a:pt x="2347" y="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close/>
                </a:path>
              </a:pathLst>
            </a:custGeom>
            <a:solidFill>
              <a:srgbClr val="231815"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6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1031116" y="2461761"/>
            <a:ext cx="3446829" cy="2201906"/>
            <a:chOff x="1031116" y="2461761"/>
            <a:chExt cx="3446829" cy="2201906"/>
          </a:xfrm>
        </p:grpSpPr>
        <p:sp>
          <p:nvSpPr>
            <p:cNvPr id="33" name="文本框 32"/>
            <p:cNvSpPr txBox="1"/>
            <p:nvPr/>
          </p:nvSpPr>
          <p:spPr>
            <a:xfrm>
              <a:off x="1031116" y="3832670"/>
              <a:ext cx="3446829" cy="8309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6000">
                  <a:solidFill>
                    <a:schemeClr val="accent1"/>
                  </a:solidFill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altLang="zh-CN" sz="48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CONTENT</a:t>
              </a:r>
              <a:endParaRPr lang="zh-CN" altLang="en-US" sz="48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031117" y="2461761"/>
              <a:ext cx="2472638" cy="132343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lnSpc>
                  <a:spcPct val="120000"/>
                </a:lnSpc>
                <a:defRPr sz="6000">
                  <a:solidFill>
                    <a:schemeClr val="accent1"/>
                  </a:solidFill>
                </a:defRPr>
              </a:lvl1pPr>
            </a:lstStyle>
            <a:p>
              <a:pPr algn="dist">
                <a:lnSpc>
                  <a:spcPct val="100000"/>
                </a:lnSpc>
              </a:pPr>
              <a:r>
                <a:rPr lang="zh-CN" altLang="en-US" sz="80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目录</a:t>
              </a:r>
              <a:endParaRPr lang="zh-CN" altLang="en-US" sz="8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708515" y="209550"/>
            <a:ext cx="2085340" cy="578485"/>
            <a:chOff x="709" y="410"/>
            <a:chExt cx="3284" cy="911"/>
          </a:xfrm>
        </p:grpSpPr>
        <p:pic>
          <p:nvPicPr>
            <p:cNvPr id="12" name="图片 11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18" name="文本框 1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 flipH="1">
            <a:off x="5963920" y="1459230"/>
            <a:ext cx="3626485" cy="690245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zh-CN" altLang="da-DK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认识销售</a:t>
            </a:r>
            <a:endParaRPr lang="zh-CN" altLang="da-DK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任意多边形 12"/>
          <p:cNvSpPr/>
          <p:nvPr>
            <p:custDataLst>
              <p:tags r:id="rId3"/>
            </p:custDataLst>
          </p:nvPr>
        </p:nvSpPr>
        <p:spPr>
          <a:xfrm rot="1254178" flipH="1">
            <a:off x="5420360" y="1403985"/>
            <a:ext cx="681355" cy="644525"/>
          </a:xfrm>
          <a:custGeom>
            <a:avLst/>
            <a:gdLst>
              <a:gd name="connsiteX0" fmla="*/ 1316153 w 1316153"/>
              <a:gd name="connsiteY0" fmla="*/ 0 h 1245453"/>
              <a:gd name="connsiteX1" fmla="*/ 840486 w 1316153"/>
              <a:gd name="connsiteY1" fmla="*/ 1245453 h 1245453"/>
              <a:gd name="connsiteX2" fmla="*/ 0 w 1316153"/>
              <a:gd name="connsiteY2" fmla="*/ 1245453 h 1245453"/>
              <a:gd name="connsiteX3" fmla="*/ 475666 w 1316153"/>
              <a:gd name="connsiteY3" fmla="*/ 0 h 124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53" h="1245453">
                <a:moveTo>
                  <a:pt x="1316153" y="0"/>
                </a:moveTo>
                <a:lnTo>
                  <a:pt x="840486" y="1245453"/>
                </a:lnTo>
                <a:lnTo>
                  <a:pt x="0" y="1245453"/>
                </a:lnTo>
                <a:lnTo>
                  <a:pt x="47566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just">
              <a:lnSpc>
                <a:spcPct val="130000"/>
              </a:lnSpc>
            </a:pPr>
            <a:endParaRPr lang="zh-CN" altLang="en-US" sz="2800" b="1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4"/>
            </p:custDataLst>
          </p:nvPr>
        </p:nvSpPr>
        <p:spPr>
          <a:xfrm flipH="1">
            <a:off x="5005705" y="1303020"/>
            <a:ext cx="551815" cy="69024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en-US" altLang="da-DK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da-DK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5"/>
            </p:custDataLst>
          </p:nvPr>
        </p:nvSpPr>
        <p:spPr>
          <a:xfrm flipH="1">
            <a:off x="6518275" y="2420620"/>
            <a:ext cx="3626485" cy="690245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zh-CN" altLang="da-DK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人生无处不销售</a:t>
            </a:r>
            <a:endParaRPr lang="zh-CN" altLang="da-DK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16"/>
          <p:cNvSpPr/>
          <p:nvPr>
            <p:custDataLst>
              <p:tags r:id="rId6"/>
            </p:custDataLst>
          </p:nvPr>
        </p:nvSpPr>
        <p:spPr>
          <a:xfrm rot="1254178" flipH="1">
            <a:off x="5974715" y="2366010"/>
            <a:ext cx="681355" cy="644525"/>
          </a:xfrm>
          <a:custGeom>
            <a:avLst/>
            <a:gdLst>
              <a:gd name="connsiteX0" fmla="*/ 1316153 w 1316153"/>
              <a:gd name="connsiteY0" fmla="*/ 0 h 1245453"/>
              <a:gd name="connsiteX1" fmla="*/ 840486 w 1316153"/>
              <a:gd name="connsiteY1" fmla="*/ 1245453 h 1245453"/>
              <a:gd name="connsiteX2" fmla="*/ 0 w 1316153"/>
              <a:gd name="connsiteY2" fmla="*/ 1245453 h 1245453"/>
              <a:gd name="connsiteX3" fmla="*/ 475666 w 1316153"/>
              <a:gd name="connsiteY3" fmla="*/ 0 h 124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53" h="1245453">
                <a:moveTo>
                  <a:pt x="1316153" y="0"/>
                </a:moveTo>
                <a:lnTo>
                  <a:pt x="840486" y="1245453"/>
                </a:lnTo>
                <a:lnTo>
                  <a:pt x="0" y="1245453"/>
                </a:lnTo>
                <a:lnTo>
                  <a:pt x="47566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just">
              <a:lnSpc>
                <a:spcPct val="130000"/>
              </a:lnSpc>
            </a:pPr>
            <a:endParaRPr lang="zh-CN" altLang="en-US" sz="2800" b="1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>
            <p:custDataLst>
              <p:tags r:id="rId7"/>
            </p:custDataLst>
          </p:nvPr>
        </p:nvSpPr>
        <p:spPr>
          <a:xfrm flipH="1">
            <a:off x="5560060" y="2264410"/>
            <a:ext cx="551815" cy="69024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en-US" altLang="da-DK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US" altLang="da-DK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8"/>
            </p:custDataLst>
          </p:nvPr>
        </p:nvSpPr>
        <p:spPr>
          <a:xfrm flipH="1">
            <a:off x="7072630" y="3382645"/>
            <a:ext cx="3626485" cy="690245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zh-CN" altLang="da-DK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专业化销售</a:t>
            </a:r>
            <a:endParaRPr lang="zh-CN" altLang="da-DK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 21"/>
          <p:cNvSpPr/>
          <p:nvPr>
            <p:custDataLst>
              <p:tags r:id="rId9"/>
            </p:custDataLst>
          </p:nvPr>
        </p:nvSpPr>
        <p:spPr>
          <a:xfrm rot="1254178" flipH="1">
            <a:off x="6528435" y="3327400"/>
            <a:ext cx="681355" cy="644525"/>
          </a:xfrm>
          <a:custGeom>
            <a:avLst/>
            <a:gdLst>
              <a:gd name="connsiteX0" fmla="*/ 1316153 w 1316153"/>
              <a:gd name="connsiteY0" fmla="*/ 0 h 1245453"/>
              <a:gd name="connsiteX1" fmla="*/ 840486 w 1316153"/>
              <a:gd name="connsiteY1" fmla="*/ 1245453 h 1245453"/>
              <a:gd name="connsiteX2" fmla="*/ 0 w 1316153"/>
              <a:gd name="connsiteY2" fmla="*/ 1245453 h 1245453"/>
              <a:gd name="connsiteX3" fmla="*/ 475666 w 1316153"/>
              <a:gd name="connsiteY3" fmla="*/ 0 h 124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53" h="1245453">
                <a:moveTo>
                  <a:pt x="1316153" y="0"/>
                </a:moveTo>
                <a:lnTo>
                  <a:pt x="840486" y="1245453"/>
                </a:lnTo>
                <a:lnTo>
                  <a:pt x="0" y="1245453"/>
                </a:lnTo>
                <a:lnTo>
                  <a:pt x="475666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just">
              <a:lnSpc>
                <a:spcPct val="130000"/>
              </a:lnSpc>
            </a:pPr>
            <a:endParaRPr lang="zh-CN" altLang="en-US" sz="2800" b="1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 flipH="1">
            <a:off x="6114415" y="3225800"/>
            <a:ext cx="551815" cy="69024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en-US" altLang="da-DK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en-US" altLang="da-DK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矩形 25"/>
          <p:cNvSpPr/>
          <p:nvPr>
            <p:custDataLst>
              <p:tags r:id="rId11"/>
            </p:custDataLst>
          </p:nvPr>
        </p:nvSpPr>
        <p:spPr>
          <a:xfrm flipH="1">
            <a:off x="7626985" y="4344035"/>
            <a:ext cx="3626485" cy="690245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zh-CN" altLang="da-DK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客户购买心理分析</a:t>
            </a:r>
            <a:endParaRPr lang="zh-CN" altLang="da-DK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多边形 26"/>
          <p:cNvSpPr/>
          <p:nvPr>
            <p:custDataLst>
              <p:tags r:id="rId12"/>
            </p:custDataLst>
          </p:nvPr>
        </p:nvSpPr>
        <p:spPr>
          <a:xfrm rot="1254178" flipH="1">
            <a:off x="7082790" y="4288790"/>
            <a:ext cx="681355" cy="644525"/>
          </a:xfrm>
          <a:custGeom>
            <a:avLst/>
            <a:gdLst>
              <a:gd name="connsiteX0" fmla="*/ 1316153 w 1316153"/>
              <a:gd name="connsiteY0" fmla="*/ 0 h 1245453"/>
              <a:gd name="connsiteX1" fmla="*/ 840486 w 1316153"/>
              <a:gd name="connsiteY1" fmla="*/ 1245453 h 1245453"/>
              <a:gd name="connsiteX2" fmla="*/ 0 w 1316153"/>
              <a:gd name="connsiteY2" fmla="*/ 1245453 h 1245453"/>
              <a:gd name="connsiteX3" fmla="*/ 475666 w 1316153"/>
              <a:gd name="connsiteY3" fmla="*/ 0 h 124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53" h="1245453">
                <a:moveTo>
                  <a:pt x="1316153" y="0"/>
                </a:moveTo>
                <a:lnTo>
                  <a:pt x="840486" y="1245453"/>
                </a:lnTo>
                <a:lnTo>
                  <a:pt x="0" y="1245453"/>
                </a:lnTo>
                <a:lnTo>
                  <a:pt x="47566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just">
              <a:lnSpc>
                <a:spcPct val="130000"/>
              </a:lnSpc>
            </a:pPr>
            <a:endParaRPr lang="zh-CN" altLang="en-US" sz="2800" b="1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矩形 27"/>
          <p:cNvSpPr/>
          <p:nvPr>
            <p:custDataLst>
              <p:tags r:id="rId13"/>
            </p:custDataLst>
          </p:nvPr>
        </p:nvSpPr>
        <p:spPr>
          <a:xfrm flipH="1">
            <a:off x="6668770" y="4187825"/>
            <a:ext cx="551815" cy="69024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en-US" altLang="da-DK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en-US" altLang="da-DK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>
            <p:custDataLst>
              <p:tags r:id="rId14"/>
            </p:custDataLst>
          </p:nvPr>
        </p:nvSpPr>
        <p:spPr>
          <a:xfrm flipH="1">
            <a:off x="8181340" y="5305425"/>
            <a:ext cx="3626485" cy="690245"/>
          </a:xfrm>
          <a:prstGeom prst="rect">
            <a:avLst/>
          </a:pr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人生因销售而伟大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30"/>
          <p:cNvSpPr/>
          <p:nvPr>
            <p:custDataLst>
              <p:tags r:id="rId15"/>
            </p:custDataLst>
          </p:nvPr>
        </p:nvSpPr>
        <p:spPr>
          <a:xfrm rot="1254178" flipH="1">
            <a:off x="7637145" y="5250815"/>
            <a:ext cx="681355" cy="644525"/>
          </a:xfrm>
          <a:custGeom>
            <a:avLst/>
            <a:gdLst>
              <a:gd name="connsiteX0" fmla="*/ 1316153 w 1316153"/>
              <a:gd name="connsiteY0" fmla="*/ 0 h 1245453"/>
              <a:gd name="connsiteX1" fmla="*/ 840486 w 1316153"/>
              <a:gd name="connsiteY1" fmla="*/ 1245453 h 1245453"/>
              <a:gd name="connsiteX2" fmla="*/ 0 w 1316153"/>
              <a:gd name="connsiteY2" fmla="*/ 1245453 h 1245453"/>
              <a:gd name="connsiteX3" fmla="*/ 475666 w 1316153"/>
              <a:gd name="connsiteY3" fmla="*/ 0 h 1245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6153" h="1245453">
                <a:moveTo>
                  <a:pt x="1316153" y="0"/>
                </a:moveTo>
                <a:lnTo>
                  <a:pt x="840486" y="1245453"/>
                </a:lnTo>
                <a:lnTo>
                  <a:pt x="0" y="1245453"/>
                </a:lnTo>
                <a:lnTo>
                  <a:pt x="475666" y="0"/>
                </a:lnTo>
                <a:close/>
              </a:path>
            </a:pathLst>
          </a:custGeom>
          <a:solidFill>
            <a:schemeClr val="accent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just">
              <a:lnSpc>
                <a:spcPct val="130000"/>
              </a:lnSpc>
            </a:pPr>
            <a:endParaRPr lang="zh-CN" altLang="en-US" sz="2800" b="1" dirty="0" err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31"/>
          <p:cNvSpPr/>
          <p:nvPr>
            <p:custDataLst>
              <p:tags r:id="rId16"/>
            </p:custDataLst>
          </p:nvPr>
        </p:nvSpPr>
        <p:spPr>
          <a:xfrm flipH="1">
            <a:off x="7223125" y="5149215"/>
            <a:ext cx="551815" cy="690245"/>
          </a:xfrm>
          <a:prstGeom prst="rect">
            <a:avLst/>
          </a:prstGeom>
          <a:solidFill>
            <a:schemeClr val="accent1"/>
          </a:solid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rmAutofit/>
          </a:bodyPr>
          <a:p>
            <a:pPr algn="ctr"/>
            <a:r>
              <a:rPr lang="en-US" altLang="da-DK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en-US" altLang="da-DK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372360" y="1233170"/>
            <a:ext cx="7447280" cy="4392295"/>
            <a:chOff x="2853" y="1318"/>
            <a:chExt cx="11728" cy="6917"/>
          </a:xfrm>
        </p:grpSpPr>
        <p:sp>
          <p:nvSpPr>
            <p:cNvPr id="5" name="文本框 4"/>
            <p:cNvSpPr txBox="1"/>
            <p:nvPr/>
          </p:nvSpPr>
          <p:spPr>
            <a:xfrm>
              <a:off x="2853" y="1318"/>
              <a:ext cx="11728" cy="3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5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3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感觉是一种看不见摸不着的</a:t>
              </a:r>
              <a:endPara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3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品牌的世界里只有印象没有真相</a:t>
              </a:r>
              <a:endPara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在整个过程营造好感觉</a:t>
              </a:r>
              <a:endPara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853" y="5038"/>
              <a:ext cx="10587" cy="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800" u="sng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买东西，买的就是感觉。</a:t>
              </a:r>
              <a:r>
                <a:rPr lang="en-US" altLang="zh-CN" sz="2800" u="sng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90%</a:t>
              </a:r>
              <a:r>
                <a:rPr lang="zh-CN" altLang="en-US" sz="2800" u="sng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的销售不是产品的好坏，相同的产品也可以找到很多不同的地方。</a:t>
              </a:r>
              <a:endParaRPr lang="zh-CN" altLang="en-US" sz="28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80380" y="1437640"/>
            <a:ext cx="6031325" cy="3983486"/>
            <a:chOff x="9519" y="1903"/>
            <a:chExt cx="9498" cy="6273"/>
          </a:xfrm>
        </p:grpSpPr>
        <p:sp>
          <p:nvSpPr>
            <p:cNvPr id="6" name="文本框 5"/>
            <p:cNvSpPr txBox="1"/>
            <p:nvPr/>
          </p:nvSpPr>
          <p:spPr>
            <a:xfrm>
              <a:off x="9732" y="1903"/>
              <a:ext cx="9285" cy="15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4000" b="1" spc="200" dirty="0">
                  <a:ln w="0"/>
                  <a:solidFill>
                    <a:schemeClr val="accent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买卖</a:t>
              </a:r>
              <a:r>
                <a:rPr lang="zh-CN" altLang="en-US" sz="4000" b="1" spc="200" dirty="0" smtClean="0">
                  <a:ln w="0"/>
                  <a:solidFill>
                    <a:schemeClr val="accent1"/>
                  </a:solidFill>
                  <a:effectLst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过程中卖的是什么？</a:t>
              </a:r>
              <a:endParaRPr lang="zh-CN" altLang="en-US" sz="4000" b="1" spc="200" dirty="0" smtClean="0">
                <a:ln w="0"/>
                <a:solidFill>
                  <a:schemeClr val="accent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136"/>
            <a:stretch>
              <a:fillRect/>
            </a:stretch>
          </p:blipFill>
          <p:spPr>
            <a:xfrm>
              <a:off x="11298" y="4214"/>
              <a:ext cx="4133" cy="3962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9519" y="5429"/>
              <a:ext cx="2854" cy="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96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卖</a:t>
              </a:r>
              <a:endParaRPr lang="zh-CN" altLang="en-US" sz="9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4849" y="5515"/>
              <a:ext cx="4168" cy="2472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9600" b="1" u="sng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宋体" panose="02010600030101010101" pitchFamily="2" charset="-122"/>
                </a:rPr>
                <a:t>好处</a:t>
              </a:r>
              <a:endParaRPr lang="zh-CN" altLang="en-US" sz="96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969010" y="2407920"/>
            <a:ext cx="10254615" cy="2042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顾客永远不会买产品，买的是产品所能 </a:t>
            </a: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带给他的好处</a:t>
            </a:r>
            <a:r>
              <a:rPr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b="1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Clr>
                <a:srgbClr val="C00000"/>
              </a:buClr>
              <a:buFont typeface="Wingdings" panose="05000000000000000000" pitchFamily="2" charset="2"/>
              <a:buChar char="l"/>
            </a:pPr>
            <a:r>
              <a:rPr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带来什么</a:t>
            </a:r>
            <a:r>
              <a:rPr lang="zh-CN" altLang="en-US" sz="32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利益与快乐</a:t>
            </a:r>
            <a:r>
              <a:rPr lang="zh-CN" alt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，避免什么麻烦与痛苦。</a:t>
            </a:r>
            <a:endParaRPr lang="zh-CN" altLang="en-US" sz="3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231071" y="1323975"/>
            <a:ext cx="9729274" cy="4210996"/>
            <a:chOff x="2700" y="1924"/>
            <a:chExt cx="15322" cy="6631"/>
          </a:xfrm>
        </p:grpSpPr>
        <p:sp>
          <p:nvSpPr>
            <p:cNvPr id="4" name="矩形 3"/>
            <p:cNvSpPr/>
            <p:nvPr/>
          </p:nvSpPr>
          <p:spPr>
            <a:xfrm>
              <a:off x="2700" y="6415"/>
              <a:ext cx="15322" cy="214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好的</a:t>
              </a: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销售不是强有力的推销，而是把问题</a:t>
              </a: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提出，让</a:t>
              </a:r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别人以</a:t>
              </a:r>
              <a:r>
                <a:rPr lang="zh-CN" altLang="en-US" sz="32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与以往不同的方式进行思考</a:t>
              </a:r>
              <a:r>
                <a:rPr lang="zh-CN" altLang="en-US" sz="3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！</a:t>
              </a:r>
              <a:endPara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853" y="1924"/>
              <a:ext cx="1865" cy="1016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p>
              <a:r>
                <a:rPr lang="zh-CN" altLang="en-US" sz="3600" b="1" spc="200" dirty="0" smtClean="0">
                  <a:solidFill>
                    <a:schemeClr val="bg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小结</a:t>
              </a:r>
              <a:endParaRPr lang="zh-CN" altLang="en-US" sz="3600" b="1" spc="200" dirty="0" smtClean="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700" y="3402"/>
              <a:ext cx="14951" cy="24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  <a:spcBef>
                  <a:spcPts val="600"/>
                </a:spcBef>
              </a:pPr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销售，它是一种时间的积累，专业知识的积累，实战经验的积累，行业人脉的积累。</a:t>
              </a:r>
              <a:endPara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160780" y="2829560"/>
            <a:ext cx="6704330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6000" b="1" dirty="0">
                <a:solidFill>
                  <a:schemeClr val="accent1"/>
                </a:solidFill>
              </a:rPr>
              <a:t>二</a:t>
            </a:r>
            <a:r>
              <a:rPr lang="en-US" altLang="zh-CN" sz="6000" b="1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6000" b="1" dirty="0">
                <a:solidFill>
                  <a:schemeClr val="accent1"/>
                </a:solidFill>
              </a:rPr>
              <a:t>人生无处不销售</a:t>
            </a:r>
            <a:endParaRPr lang="zh-CN" altLang="en-US" sz="6000" b="1" dirty="0">
              <a:solidFill>
                <a:schemeClr val="accent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599590" y="0"/>
            <a:ext cx="5592410" cy="6858000"/>
            <a:chOff x="6599590" y="0"/>
            <a:chExt cx="5592410" cy="6858000"/>
          </a:xfrm>
        </p:grpSpPr>
        <p:sp>
          <p:nvSpPr>
            <p:cNvPr id="39" name="任意多边形 38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1"/>
              <a:srcRect/>
              <a:stretch>
                <a:fillRect l="-42104" r="-41914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41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6599590" y="0"/>
              <a:ext cx="2791973" cy="6858000"/>
            </a:xfrm>
            <a:custGeom>
              <a:avLst/>
              <a:gdLst>
                <a:gd name="T0" fmla="*/ 2347 w 2347"/>
                <a:gd name="T1" fmla="*/ 0 h 5765"/>
                <a:gd name="T2" fmla="*/ 2243 w 2347"/>
                <a:gd name="T3" fmla="*/ 0 h 5765"/>
                <a:gd name="T4" fmla="*/ 0 w 2347"/>
                <a:gd name="T5" fmla="*/ 5765 h 5765"/>
                <a:gd name="T6" fmla="*/ 441 w 2347"/>
                <a:gd name="T7" fmla="*/ 5765 h 5765"/>
                <a:gd name="T8" fmla="*/ 2347 w 2347"/>
                <a:gd name="T9" fmla="*/ 0 h 5765"/>
                <a:gd name="T10" fmla="*/ 2347 w 2347"/>
                <a:gd name="T11" fmla="*/ 0 h 5765"/>
                <a:gd name="T12" fmla="*/ 2347 w 2347"/>
                <a:gd name="T13" fmla="*/ 0 h 5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7" h="5765">
                  <a:moveTo>
                    <a:pt x="2347" y="0"/>
                  </a:moveTo>
                  <a:lnTo>
                    <a:pt x="2243" y="0"/>
                  </a:lnTo>
                  <a:lnTo>
                    <a:pt x="0" y="5765"/>
                  </a:lnTo>
                  <a:lnTo>
                    <a:pt x="441" y="5765"/>
                  </a:lnTo>
                  <a:lnTo>
                    <a:pt x="2347" y="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close/>
                </a:path>
              </a:pathLst>
            </a:custGeom>
            <a:solidFill>
              <a:srgbClr val="231815"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 bwMode="auto">
          <a:xfrm flipH="1" flipV="1">
            <a:off x="0" y="0"/>
            <a:ext cx="2252044" cy="5794416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微信图片_201804170909336"/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42900" y="361950"/>
            <a:ext cx="923925" cy="89471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929255" y="1434465"/>
            <a:ext cx="6333490" cy="3989070"/>
            <a:chOff x="9227" y="2003"/>
            <a:chExt cx="9974" cy="6282"/>
          </a:xfrm>
        </p:grpSpPr>
        <p:sp>
          <p:nvSpPr>
            <p:cNvPr id="2" name="矩形 1"/>
            <p:cNvSpPr/>
            <p:nvPr/>
          </p:nvSpPr>
          <p:spPr>
            <a:xfrm>
              <a:off x="9851" y="2003"/>
              <a:ext cx="6688" cy="11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r>
                <a:rPr lang="zh-CN" altLang="en-US" sz="4000" b="1" dirty="0" smtClean="0">
                  <a:ln w="0"/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谁处于营销之中？</a:t>
              </a:r>
              <a:endParaRPr lang="zh-CN" altLang="en-US" sz="4000" b="1" dirty="0" smtClean="0">
                <a:ln w="0"/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9851" y="4710"/>
              <a:ext cx="8416" cy="111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fontAlgn="auto"/>
              <a:r>
                <a:rPr lang="zh-CN" altLang="en-US" sz="4000" b="1" noProof="1">
                  <a:ln w="0"/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答案就是</a:t>
              </a:r>
              <a:r>
                <a:rPr lang="en-US" altLang="zh-CN" sz="4000" b="1" noProof="1">
                  <a:ln w="0"/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4000" b="1" noProof="1">
                  <a:ln w="0"/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每个人！</a:t>
              </a:r>
              <a:endParaRPr lang="zh-CN" altLang="en-US" sz="4000" b="1" noProof="1">
                <a:ln w="0"/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9227" y="7463"/>
              <a:ext cx="9974" cy="82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fontAlgn="auto"/>
              <a:r>
                <a:rPr lang="zh-CN" altLang="en-US" sz="2800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这不是诡辩 不进行销售的人是不存在的</a:t>
              </a:r>
              <a:endParaRPr lang="zh-CN" altLang="en-US" sz="28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6905" y="1049655"/>
            <a:ext cx="10918825" cy="5552440"/>
            <a:chOff x="1577" y="1531"/>
            <a:chExt cx="17195" cy="8744"/>
          </a:xfrm>
        </p:grpSpPr>
        <p:sp>
          <p:nvSpPr>
            <p:cNvPr id="4" name="文本框 3"/>
            <p:cNvSpPr txBox="1"/>
            <p:nvPr/>
          </p:nvSpPr>
          <p:spPr>
            <a:xfrm>
              <a:off x="1577" y="2134"/>
              <a:ext cx="12018" cy="81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280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演员：成名前的艰辛</a:t>
              </a:r>
              <a:endPara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看看他们应用销售技能的途径：</a:t>
              </a:r>
              <a:endPara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他们必须销售自己，他们需要确信自己具有扮演特定角色的天赋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他们必须说服经济人，他们是有价值的商品。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他们必须使导演确信，他们是角色的最佳人选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lnSpc>
                  <a:spcPct val="20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他们必须表现出色，以使销售成功，出现在屏幕上。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40" y="1531"/>
              <a:ext cx="3920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/>
              <a:r>
                <a:rPr lang="zh-CN" altLang="en-US" sz="2800" b="1" noProof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销售无处不在</a:t>
              </a:r>
              <a:endParaRPr lang="zh-CN" altLang="en-US" sz="2800" b="1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3" y="2134"/>
              <a:ext cx="5009" cy="6164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64260" y="972185"/>
            <a:ext cx="10064115" cy="5380990"/>
            <a:chOff x="1676" y="733"/>
            <a:chExt cx="15849" cy="8474"/>
          </a:xfrm>
        </p:grpSpPr>
        <p:sp>
          <p:nvSpPr>
            <p:cNvPr id="2" name="文本框 1"/>
            <p:cNvSpPr txBox="1"/>
            <p:nvPr/>
          </p:nvSpPr>
          <p:spPr>
            <a:xfrm>
              <a:off x="7609" y="733"/>
              <a:ext cx="3982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/>
              <a:r>
                <a:rPr lang="zh-CN" altLang="en-US" sz="2800" b="1" noProof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销售无处不在</a:t>
              </a:r>
              <a:endParaRPr lang="zh-CN" altLang="en-US" sz="2800" b="1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76" y="2775"/>
              <a:ext cx="15849" cy="6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538480">
                <a:lnSpc>
                  <a:spcPct val="150000"/>
                </a:lnSpc>
                <a:spcBef>
                  <a:spcPts val="1200"/>
                </a:spcBef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如果医生学会并应用销售技能，他们将受益匪浅，一方面，他们将更有效地说服患者采纳他们的建议；另一方面，患者非常乐于听取建议，因此还会向至少</a:t>
              </a:r>
              <a:r>
                <a:rPr lang="en-US" altLang="zh-CN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个其他人称赞医生的医术高明，起到到了直接的推荐作用。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538480">
                <a:lnSpc>
                  <a:spcPct val="150000"/>
                </a:lnSpc>
                <a:spcBef>
                  <a:spcPts val="1200"/>
                </a:spcBef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的牙医更容易说服患者采取预防措施，而不是忽视小毛病，拖延治疗以致恶化，最后不得不采取更大的治疗。这是一个双赢过程，因为他们都不愿意情况变得更糟，所以很乐于听取他的预防建议。医生应用销售技能使患者对他更加信任，极大地促进长期医患关系的建立和巩固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3199" y="1999"/>
              <a:ext cx="7008" cy="82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algn="ctr"/>
              <a:r>
                <a:rPr lang="zh-CN" altLang="en-US" sz="28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医生：长期医患关系的建立</a:t>
              </a:r>
              <a:endParaRPr lang="zh-CN" altLang="en-US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986280" y="1268730"/>
            <a:ext cx="8219440" cy="4739640"/>
            <a:chOff x="2746" y="1232"/>
            <a:chExt cx="12944" cy="7464"/>
          </a:xfrm>
        </p:grpSpPr>
        <p:sp>
          <p:nvSpPr>
            <p:cNvPr id="6" name="矩形 5"/>
            <p:cNvSpPr/>
            <p:nvPr/>
          </p:nvSpPr>
          <p:spPr>
            <a:xfrm>
              <a:off x="2746" y="2546"/>
              <a:ext cx="7008" cy="725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父母：我们身边最主要的销售者</a:t>
              </a:r>
              <a:endPara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2746" y="3368"/>
              <a:ext cx="12944" cy="532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indent="538480" algn="just"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父母几乎每时每刻都在应用销售技能，他们通过</a:t>
              </a:r>
              <a:r>
                <a:rPr lang="zh-CN" altLang="en-US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说服、诱导、教育和鼓励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来打动孩子，这四项技能是为人父母者所必备的。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538480" algn="just">
                <a:lnSpc>
                  <a:spcPct val="150000"/>
                </a:lnSpc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通过语言和事例，父母将他们的价值观和信仰销售给自己的孩子。他们教导孩子吃什么，穿什么，如何行事，结交什么样的朋友以及孩子们必须学习的内容。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640" y="1232"/>
              <a:ext cx="3798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/>
              <a:r>
                <a:rPr lang="zh-CN" altLang="en-US" sz="2800" b="1" noProof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销售无处不在</a:t>
              </a:r>
              <a:endParaRPr lang="zh-CN" altLang="en-US" sz="2800" b="1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94055" y="1064260"/>
            <a:ext cx="10805160" cy="5118100"/>
            <a:chOff x="2230" y="1478"/>
            <a:chExt cx="17016" cy="8060"/>
          </a:xfrm>
        </p:grpSpPr>
        <p:sp>
          <p:nvSpPr>
            <p:cNvPr id="2" name="文本框 1"/>
            <p:cNvSpPr txBox="1"/>
            <p:nvPr/>
          </p:nvSpPr>
          <p:spPr>
            <a:xfrm>
              <a:off x="8109" y="1478"/>
              <a:ext cx="3723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/>
              <a:r>
                <a:rPr lang="zh-CN" altLang="en-US" sz="2800" b="1" noProof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销售无处不在</a:t>
              </a:r>
              <a:endParaRPr lang="zh-CN" altLang="en-US" sz="2800" b="1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230" y="3117"/>
              <a:ext cx="13997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538480"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您带孩子去逛商店，他们会问：“爸爸，我们是吃肯德基还   </a:t>
              </a:r>
              <a:endPara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538480"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是麦当劳？”然后会如何呢？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538480">
                <a:lnSpc>
                  <a:spcPct val="150000"/>
                </a:lnSpc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不管您选择哪种，他们都会得到冰激凌。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083" y="2589"/>
              <a:ext cx="5568" cy="725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孩子：坚持不懈的销售者</a:t>
              </a:r>
              <a:endPara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2675" y="6802"/>
              <a:ext cx="16571" cy="2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如果您还没有结婚，但是正准备结婚，那么您将进行一生中最重要的销售！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您要说服对方接受您，和您度过以后的日子。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Ø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当然，之后还要不停的说服对方和您生活在一起。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3083" y="6184"/>
              <a:ext cx="7488" cy="725"/>
            </a:xfrm>
            <a:prstGeom prst="rect">
              <a:avLst/>
            </a:prstGeom>
          </p:spPr>
          <p:txBody>
            <a:bodyPr wrap="none">
              <a:spAutoFit/>
            </a:bodyPr>
            <a:p>
              <a:r>
                <a:rPr lang="zh-CN" altLang="en-US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配偶：销售婚姻以及生命中的乐趣</a:t>
              </a:r>
              <a:endPara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785620" y="2829560"/>
            <a:ext cx="5605780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sz="6000" b="1" spc="200" dirty="0">
                <a:solidFill>
                  <a:schemeClr val="accent1"/>
                </a:solidFill>
                <a:uFillTx/>
              </a:rPr>
              <a:t>一</a:t>
            </a:r>
            <a:r>
              <a:rPr lang="en-US" altLang="zh-CN" sz="6000" b="1" spc="200" dirty="0">
                <a:solidFill>
                  <a:schemeClr val="accent1"/>
                </a:solidFill>
                <a:uFillTx/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sz="6000" b="1" spc="200" dirty="0">
                <a:solidFill>
                  <a:schemeClr val="accent1"/>
                </a:solidFill>
                <a:uFillTx/>
              </a:rPr>
              <a:t>什么是销售</a:t>
            </a:r>
            <a:endParaRPr lang="zh-CN" sz="6000" b="1" spc="200" dirty="0">
              <a:solidFill>
                <a:schemeClr val="accent1"/>
              </a:solidFill>
              <a:uFillTx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588795" y="0"/>
            <a:ext cx="5592410" cy="6858000"/>
            <a:chOff x="6599590" y="0"/>
            <a:chExt cx="5592410" cy="6858000"/>
          </a:xfrm>
        </p:grpSpPr>
        <p:sp>
          <p:nvSpPr>
            <p:cNvPr id="39" name="任意多边形 38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1"/>
              <a:srcRect/>
              <a:stretch>
                <a:fillRect l="-42104" r="-41914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41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6599590" y="0"/>
              <a:ext cx="2791973" cy="6858000"/>
            </a:xfrm>
            <a:custGeom>
              <a:avLst/>
              <a:gdLst>
                <a:gd name="T0" fmla="*/ 2347 w 2347"/>
                <a:gd name="T1" fmla="*/ 0 h 5765"/>
                <a:gd name="T2" fmla="*/ 2243 w 2347"/>
                <a:gd name="T3" fmla="*/ 0 h 5765"/>
                <a:gd name="T4" fmla="*/ 0 w 2347"/>
                <a:gd name="T5" fmla="*/ 5765 h 5765"/>
                <a:gd name="T6" fmla="*/ 441 w 2347"/>
                <a:gd name="T7" fmla="*/ 5765 h 5765"/>
                <a:gd name="T8" fmla="*/ 2347 w 2347"/>
                <a:gd name="T9" fmla="*/ 0 h 5765"/>
                <a:gd name="T10" fmla="*/ 2347 w 2347"/>
                <a:gd name="T11" fmla="*/ 0 h 5765"/>
                <a:gd name="T12" fmla="*/ 2347 w 2347"/>
                <a:gd name="T13" fmla="*/ 0 h 5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7" h="5765">
                  <a:moveTo>
                    <a:pt x="2347" y="0"/>
                  </a:moveTo>
                  <a:lnTo>
                    <a:pt x="2243" y="0"/>
                  </a:lnTo>
                  <a:lnTo>
                    <a:pt x="0" y="5765"/>
                  </a:lnTo>
                  <a:lnTo>
                    <a:pt x="441" y="5765"/>
                  </a:lnTo>
                  <a:lnTo>
                    <a:pt x="2347" y="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close/>
                </a:path>
              </a:pathLst>
            </a:custGeom>
            <a:solidFill>
              <a:srgbClr val="231815"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 bwMode="auto">
          <a:xfrm flipH="1" flipV="1">
            <a:off x="0" y="0"/>
            <a:ext cx="2252044" cy="5794416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微信图片_201804170909336"/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42900" y="361950"/>
            <a:ext cx="923925" cy="89471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22020" y="1356995"/>
            <a:ext cx="10348595" cy="4144010"/>
            <a:chOff x="1451" y="1531"/>
            <a:chExt cx="16297" cy="6526"/>
          </a:xfrm>
        </p:grpSpPr>
        <p:sp>
          <p:nvSpPr>
            <p:cNvPr id="2" name="文本框 1"/>
            <p:cNvSpPr txBox="1"/>
            <p:nvPr/>
          </p:nvSpPr>
          <p:spPr>
            <a:xfrm>
              <a:off x="1451" y="2357"/>
              <a:ext cx="16297" cy="5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marL="342900" indent="-342900" fontAlgn="auto">
                <a:lnSpc>
                  <a:spcPct val="140000"/>
                </a:lnSpc>
                <a:spcBef>
                  <a:spcPts val="1200"/>
                </a:spcBef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noProof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简单</a:t>
              </a:r>
              <a:r>
                <a:rPr lang="zh-CN" altLang="en-US" sz="2400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一点的，说服丈夫放下报纸，远离遥控，两个人讨论繁忙生活的重要事务；说服儿子穿一件干净的衣服；说服您的姐姐和您一道去您喜欢而不是他喜欢的餐馆就餐等</a:t>
              </a:r>
              <a:endPara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 fontAlgn="auto">
                <a:lnSpc>
                  <a:spcPct val="140000"/>
                </a:lnSpc>
                <a:spcBef>
                  <a:spcPts val="1200"/>
                </a:spcBef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复杂一点的，比如关于价值百万房地产的购买谈判</a:t>
              </a:r>
              <a:r>
                <a:rPr lang="zh-CN" altLang="en-US" sz="2400" noProof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 fontAlgn="auto">
                <a:lnSpc>
                  <a:spcPct val="140000"/>
                </a:lnSpc>
                <a:spcBef>
                  <a:spcPts val="1200"/>
                </a:spcBef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当他人认为自己的想法更佳，或者做出与您不同的选择时，销售仍在进行！</a:t>
              </a:r>
              <a:endPara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 fontAlgn="auto">
                <a:lnSpc>
                  <a:spcPct val="140000"/>
                </a:lnSpc>
                <a:spcBef>
                  <a:spcPts val="1200"/>
                </a:spcBef>
                <a:buClr>
                  <a:srgbClr val="C00000"/>
                </a:buClr>
                <a:buFont typeface="Wingdings" panose="05000000000000000000" pitchFamily="2" charset="2"/>
                <a:buChar char="l"/>
              </a:pPr>
              <a:r>
                <a:rPr lang="zh-CN" altLang="en-US" sz="2400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所以没人做不了销售，因为销售就是我们的一种生活</a:t>
              </a:r>
              <a:r>
                <a:rPr lang="zh-CN" altLang="en-US" sz="2400" noProof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技能。</a:t>
              </a:r>
              <a:endParaRPr lang="zh-CN" altLang="en-US" sz="24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747" y="1531"/>
              <a:ext cx="3706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/>
              <a:r>
                <a:rPr lang="zh-CN" altLang="en-US" sz="2800" b="1" noProof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销售无处不在</a:t>
              </a:r>
              <a:endParaRPr lang="zh-CN" altLang="en-US" sz="2800" b="1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643208" y="1268740"/>
            <a:ext cx="4906029" cy="4961456"/>
            <a:chOff x="4049" y="938"/>
            <a:chExt cx="8617" cy="7814"/>
          </a:xfrm>
        </p:grpSpPr>
        <p:sp>
          <p:nvSpPr>
            <p:cNvPr id="3" name="文本框 2"/>
            <p:cNvSpPr txBox="1"/>
            <p:nvPr/>
          </p:nvSpPr>
          <p:spPr>
            <a:xfrm>
              <a:off x="4685" y="2324"/>
              <a:ext cx="711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b="1" dirty="0" smtClean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每一个人都是天才的推销家</a:t>
              </a:r>
              <a:endParaRPr lang="zh-CN" altLang="en-US" sz="2400" b="1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49" y="2791"/>
              <a:ext cx="8617" cy="5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政治家推销的是自己的主张</a:t>
              </a:r>
              <a:endPara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教师推销的是自己的知识</a:t>
              </a:r>
              <a:endPara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艺术家推销的是自己的才华</a:t>
              </a:r>
              <a:endPara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婴儿的推销是自己的存在或饥饿</a:t>
              </a:r>
              <a:endPara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…….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770" y="938"/>
              <a:ext cx="4941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/>
              <a:r>
                <a:rPr lang="zh-CN" altLang="en-US" sz="2800" b="1" spc="200" noProof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销售无处不在</a:t>
              </a:r>
              <a:endParaRPr lang="zh-CN" altLang="en-US" sz="2800" b="1" spc="200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871913" y="3502025"/>
            <a:ext cx="1847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p>
            <a:endParaRPr lang="zh-CN" altLang="zh-CN" sz="2000" dirty="0"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2678430" y="1356995"/>
            <a:ext cx="6835140" cy="4689475"/>
            <a:chOff x="4218" y="1836"/>
            <a:chExt cx="10764" cy="7385"/>
          </a:xfrm>
        </p:grpSpPr>
        <p:sp>
          <p:nvSpPr>
            <p:cNvPr id="9" name="文本框 8"/>
            <p:cNvSpPr txBox="1"/>
            <p:nvPr/>
          </p:nvSpPr>
          <p:spPr>
            <a:xfrm>
              <a:off x="7503" y="2816"/>
              <a:ext cx="3849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400" dirty="0" smtClean="0">
                  <a:solidFill>
                    <a:srgbClr val="C0000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人生无处不销售</a:t>
              </a:r>
              <a:endParaRPr lang="zh-CN" altLang="en-US" sz="2400" dirty="0" smtClean="0">
                <a:solidFill>
                  <a:srgbClr val="C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4438" y="3312"/>
              <a:ext cx="10320" cy="4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457200" indent="-457200">
                <a:lnSpc>
                  <a:spcPct val="200000"/>
                </a:lnSpc>
                <a:buClr>
                  <a:srgbClr val="C00000"/>
                </a:buClr>
                <a:buFont typeface="Wingdings" panose="05000000000000000000" pitchFamily="2" charset="2"/>
                <a:buChar char="u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每个人都是销售人员，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200000"/>
                </a:lnSpc>
                <a:buClr>
                  <a:srgbClr val="C00000"/>
                </a:buClr>
                <a:buFont typeface="Wingdings" panose="05000000000000000000" pitchFamily="2" charset="2"/>
                <a:buChar char="u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只不过销售的东西不同</a:t>
              </a:r>
              <a:endPara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200000"/>
                </a:lnSpc>
                <a:buClr>
                  <a:srgbClr val="C00000"/>
                </a:buClr>
                <a:buFont typeface="Wingdings" panose="05000000000000000000" pitchFamily="2" charset="2"/>
                <a:buChar char="u"/>
              </a:pP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销售是每个人与生俱来的</a:t>
              </a:r>
              <a:r>
                <a:rPr lang="zh-CN" altLang="en-US" sz="2400" b="1" u="sng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天赋</a:t>
              </a:r>
              <a:endParaRPr lang="zh-CN" altLang="en-US" sz="2400" b="1" u="sng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457200" indent="-457200">
                <a:lnSpc>
                  <a:spcPct val="200000"/>
                </a:lnSpc>
                <a:buClr>
                  <a:srgbClr val="C00000"/>
                </a:buClr>
                <a:buFont typeface="Wingdings" panose="05000000000000000000" pitchFamily="2" charset="2"/>
                <a:buChar char="u"/>
              </a:pP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每个人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都扮演着消费者与销售者的双重角色</a:t>
              </a:r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4218" y="8303"/>
              <a:ext cx="10765" cy="919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方正行楷简体" panose="03000509000000000000" pitchFamily="65" charset="-122"/>
                  <a:ea typeface="方正行楷简体" panose="03000509000000000000" pitchFamily="65" charset="-122"/>
                </a:rPr>
                <a:t>你要不成为销售，要不被别人销售！</a:t>
              </a:r>
              <a:endParaRPr lang="zh-CN" altLang="en-US" sz="3200" b="1" dirty="0" smtClean="0">
                <a:solidFill>
                  <a:schemeClr val="bg1"/>
                </a:solidFill>
                <a:latin typeface="方正行楷简体" panose="03000509000000000000" pitchFamily="65" charset="-122"/>
                <a:ea typeface="方正行楷简体" panose="03000509000000000000" pitchFamily="65" charset="-122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503" y="1836"/>
              <a:ext cx="4192" cy="82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/>
              <a:r>
                <a:rPr lang="zh-CN" altLang="en-US" sz="2800" b="1" noProof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销售无处不在</a:t>
              </a:r>
              <a:endParaRPr lang="zh-CN" altLang="en-US" sz="2800" b="1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86180" y="1938020"/>
            <a:ext cx="9819488" cy="2556510"/>
            <a:chOff x="2845" y="2041"/>
            <a:chExt cx="15464" cy="4026"/>
          </a:xfrm>
        </p:grpSpPr>
        <p:sp>
          <p:nvSpPr>
            <p:cNvPr id="6" name="文本框 5"/>
            <p:cNvSpPr txBox="1"/>
            <p:nvPr/>
          </p:nvSpPr>
          <p:spPr>
            <a:xfrm>
              <a:off x="8480" y="2041"/>
              <a:ext cx="4194" cy="9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/>
              <a:r>
                <a:rPr lang="zh-CN" altLang="en-US" sz="3200" b="1" noProof="1"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销售无处不在</a:t>
              </a:r>
              <a:endParaRPr lang="zh-CN" altLang="en-US" sz="3200" b="1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845" y="3667"/>
              <a:ext cx="15464" cy="2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50000"/>
                </a:lnSpc>
                <a:spcBef>
                  <a:spcPts val="1200"/>
                </a:spcBef>
                <a:buFont typeface="Wingdings" panose="05000000000000000000" pitchFamily="2" charset="2"/>
                <a:buChar char="Ø"/>
              </a:pPr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你既然无法避免，不如成为个中高手！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spcBef>
                  <a:spcPts val="1200"/>
                </a:spcBef>
                <a:buFont typeface="Wingdings" panose="05000000000000000000" pitchFamily="2" charset="2"/>
                <a:buChar char="Ø"/>
              </a:pP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花一点时间和</a:t>
              </a:r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精力理解在日常生活中应用有效的销售技巧。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857375" y="2829560"/>
            <a:ext cx="5775325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CN" sz="6000" b="1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6000" b="1" spc="200" dirty="0">
                <a:solidFill>
                  <a:schemeClr val="accent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专业化销售</a:t>
            </a:r>
            <a:endParaRPr lang="zh-CN" altLang="en-US" sz="6000" b="1" spc="20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599590" y="0"/>
            <a:ext cx="5592410" cy="6858000"/>
            <a:chOff x="6599590" y="0"/>
            <a:chExt cx="5592410" cy="6858000"/>
          </a:xfrm>
        </p:grpSpPr>
        <p:sp>
          <p:nvSpPr>
            <p:cNvPr id="39" name="任意多边形 38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1"/>
              <a:srcRect/>
              <a:stretch>
                <a:fillRect l="-42104" r="-41914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41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6599590" y="0"/>
              <a:ext cx="2791973" cy="6858000"/>
            </a:xfrm>
            <a:custGeom>
              <a:avLst/>
              <a:gdLst>
                <a:gd name="T0" fmla="*/ 2347 w 2347"/>
                <a:gd name="T1" fmla="*/ 0 h 5765"/>
                <a:gd name="T2" fmla="*/ 2243 w 2347"/>
                <a:gd name="T3" fmla="*/ 0 h 5765"/>
                <a:gd name="T4" fmla="*/ 0 w 2347"/>
                <a:gd name="T5" fmla="*/ 5765 h 5765"/>
                <a:gd name="T6" fmla="*/ 441 w 2347"/>
                <a:gd name="T7" fmla="*/ 5765 h 5765"/>
                <a:gd name="T8" fmla="*/ 2347 w 2347"/>
                <a:gd name="T9" fmla="*/ 0 h 5765"/>
                <a:gd name="T10" fmla="*/ 2347 w 2347"/>
                <a:gd name="T11" fmla="*/ 0 h 5765"/>
                <a:gd name="T12" fmla="*/ 2347 w 2347"/>
                <a:gd name="T13" fmla="*/ 0 h 5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7" h="5765">
                  <a:moveTo>
                    <a:pt x="2347" y="0"/>
                  </a:moveTo>
                  <a:lnTo>
                    <a:pt x="2243" y="0"/>
                  </a:lnTo>
                  <a:lnTo>
                    <a:pt x="0" y="5765"/>
                  </a:lnTo>
                  <a:lnTo>
                    <a:pt x="441" y="5765"/>
                  </a:lnTo>
                  <a:lnTo>
                    <a:pt x="2347" y="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close/>
                </a:path>
              </a:pathLst>
            </a:custGeom>
            <a:solidFill>
              <a:srgbClr val="231815"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 bwMode="auto">
          <a:xfrm flipH="1" flipV="1">
            <a:off x="0" y="0"/>
            <a:ext cx="2252044" cy="5794416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微信图片_201804170909336"/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42900" y="361950"/>
            <a:ext cx="923925" cy="89471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2965" y="1629410"/>
            <a:ext cx="10466705" cy="3598545"/>
            <a:chOff x="1789" y="2292"/>
            <a:chExt cx="16483" cy="566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98" y="2973"/>
              <a:ext cx="6075" cy="4987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1789" y="3868"/>
              <a:ext cx="10271" cy="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803275"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专业销售是按一定的程序、一定的步骤一定的方法将销售过程分解量化，进而达到销售目的的推销过程</a:t>
              </a:r>
              <a:r>
                <a:rPr lang="zh-CN" altLang="en-US" sz="28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366" y="2292"/>
              <a:ext cx="3748" cy="91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571500" indent="-571500">
                <a:buFont typeface="Wingdings" panose="05000000000000000000" pitchFamily="2" charset="2"/>
                <a:buChar char="n"/>
              </a:pPr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</a:t>
              </a:r>
              <a:r>
                <a:rPr lang="zh-CN" altLang="en-US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</a:t>
              </a:r>
              <a:endParaRPr lang="zh-CN" altLang="en-US" sz="36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62965" y="1629410"/>
            <a:ext cx="6522085" cy="3030855"/>
            <a:chOff x="1789" y="2292"/>
            <a:chExt cx="10271" cy="4773"/>
          </a:xfrm>
        </p:grpSpPr>
        <p:sp>
          <p:nvSpPr>
            <p:cNvPr id="9" name="文本框 8"/>
            <p:cNvSpPr txBox="1"/>
            <p:nvPr/>
          </p:nvSpPr>
          <p:spPr>
            <a:xfrm>
              <a:off x="1789" y="3868"/>
              <a:ext cx="10271" cy="3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803275">
                <a:lnSpc>
                  <a:spcPct val="150000"/>
                </a:lnSpc>
              </a:pPr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专业化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销售是专业销售的化身，是专业不断支配行动，进而养成的专业销售习惯。</a:t>
              </a:r>
              <a:endParaRPr lang="zh-CN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366" y="2292"/>
              <a:ext cx="4388" cy="919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 marL="571500" indent="-571500">
                <a:buFont typeface="Wingdings" panose="05000000000000000000" pitchFamily="2" charset="2"/>
                <a:buChar char="n"/>
              </a:pPr>
              <a:r>
                <a:rPr lang="zh-CN" altLang="en-US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专业化</a:t>
              </a:r>
              <a:r>
                <a:rPr lang="zh-CN" altLang="en-US" sz="32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</a:t>
              </a:r>
              <a:endParaRPr lang="zh-CN" altLang="en-US" sz="3600" dirty="0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9" t="13692" r="14773"/>
          <a:stretch>
            <a:fillRect/>
          </a:stretch>
        </p:blipFill>
        <p:spPr>
          <a:xfrm>
            <a:off x="7366475" y="2251862"/>
            <a:ext cx="3414795" cy="31448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1363980" y="2829560"/>
            <a:ext cx="6229350" cy="119888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CN" sz="6000" b="1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购买心里分析</a:t>
            </a:r>
            <a:endParaRPr lang="zh-CN" altLang="en-US" sz="6000" b="1" spc="20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599590" y="0"/>
            <a:ext cx="5592410" cy="6858000"/>
            <a:chOff x="6599590" y="0"/>
            <a:chExt cx="5592410" cy="6858000"/>
          </a:xfrm>
        </p:grpSpPr>
        <p:sp>
          <p:nvSpPr>
            <p:cNvPr id="39" name="任意多边形 38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1"/>
              <a:srcRect/>
              <a:stretch>
                <a:fillRect l="-42104" r="-41914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41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6599590" y="0"/>
              <a:ext cx="2791973" cy="6858000"/>
            </a:xfrm>
            <a:custGeom>
              <a:avLst/>
              <a:gdLst>
                <a:gd name="T0" fmla="*/ 2347 w 2347"/>
                <a:gd name="T1" fmla="*/ 0 h 5765"/>
                <a:gd name="T2" fmla="*/ 2243 w 2347"/>
                <a:gd name="T3" fmla="*/ 0 h 5765"/>
                <a:gd name="T4" fmla="*/ 0 w 2347"/>
                <a:gd name="T5" fmla="*/ 5765 h 5765"/>
                <a:gd name="T6" fmla="*/ 441 w 2347"/>
                <a:gd name="T7" fmla="*/ 5765 h 5765"/>
                <a:gd name="T8" fmla="*/ 2347 w 2347"/>
                <a:gd name="T9" fmla="*/ 0 h 5765"/>
                <a:gd name="T10" fmla="*/ 2347 w 2347"/>
                <a:gd name="T11" fmla="*/ 0 h 5765"/>
                <a:gd name="T12" fmla="*/ 2347 w 2347"/>
                <a:gd name="T13" fmla="*/ 0 h 5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7" h="5765">
                  <a:moveTo>
                    <a:pt x="2347" y="0"/>
                  </a:moveTo>
                  <a:lnTo>
                    <a:pt x="2243" y="0"/>
                  </a:lnTo>
                  <a:lnTo>
                    <a:pt x="0" y="5765"/>
                  </a:lnTo>
                  <a:lnTo>
                    <a:pt x="441" y="5765"/>
                  </a:lnTo>
                  <a:lnTo>
                    <a:pt x="2347" y="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close/>
                </a:path>
              </a:pathLst>
            </a:custGeom>
            <a:solidFill>
              <a:srgbClr val="231815"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 bwMode="auto">
          <a:xfrm flipH="1" flipV="1">
            <a:off x="0" y="0"/>
            <a:ext cx="2252044" cy="5794416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微信图片_201804170909336"/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42900" y="361950"/>
            <a:ext cx="923925" cy="89471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14" name="椭圆形标注 13"/>
          <p:cNvSpPr/>
          <p:nvPr>
            <p:custDataLst>
              <p:tags r:id="rId2"/>
            </p:custDataLst>
          </p:nvPr>
        </p:nvSpPr>
        <p:spPr>
          <a:xfrm>
            <a:off x="1044788" y="2555355"/>
            <a:ext cx="1481414" cy="1229800"/>
          </a:xfrm>
          <a:prstGeom prst="wedgeEllipseCallout">
            <a:avLst>
              <a:gd name="adj1" fmla="val 41431"/>
              <a:gd name="adj2" fmla="val 5110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椭圆形标注 20"/>
          <p:cNvSpPr/>
          <p:nvPr>
            <p:custDataLst>
              <p:tags r:id="rId3"/>
            </p:custDataLst>
          </p:nvPr>
        </p:nvSpPr>
        <p:spPr>
          <a:xfrm>
            <a:off x="1050335" y="4037197"/>
            <a:ext cx="1411042" cy="1171379"/>
          </a:xfrm>
          <a:prstGeom prst="wedgeEllipseCallout">
            <a:avLst>
              <a:gd name="adj1" fmla="val 41431"/>
              <a:gd name="adj2" fmla="val 5110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1" name="组合 10"/>
          <p:cNvGrpSpPr/>
          <p:nvPr/>
        </p:nvGrpSpPr>
        <p:grpSpPr>
          <a:xfrm>
            <a:off x="1322901" y="1505585"/>
            <a:ext cx="9484501" cy="3687106"/>
            <a:chOff x="1918" y="1998"/>
            <a:chExt cx="16194" cy="5806"/>
          </a:xfrm>
        </p:grpSpPr>
        <p:sp>
          <p:nvSpPr>
            <p:cNvPr id="2" name="圆角矩形 1"/>
            <p:cNvSpPr/>
            <p:nvPr>
              <p:custDataLst>
                <p:tags r:id="rId4"/>
              </p:custDataLst>
            </p:nvPr>
          </p:nvSpPr>
          <p:spPr>
            <a:xfrm>
              <a:off x="4365" y="4509"/>
              <a:ext cx="3674" cy="968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问题的解决</a:t>
              </a:r>
              <a:endParaRPr lang="zh-CN" altLang="en-US" sz="28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/>
            <a:stretch>
              <a:fillRect/>
            </a:stretch>
          </p:blipFill>
          <p:spPr>
            <a:xfrm>
              <a:off x="2036" y="3907"/>
              <a:ext cx="1344" cy="1344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>
              <p:custDataLst>
                <p:tags r:id="rId7"/>
              </p:custDataLst>
            </p:nvPr>
          </p:nvSpPr>
          <p:spPr>
            <a:xfrm>
              <a:off x="4365" y="6856"/>
              <a:ext cx="3674" cy="92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r>
                <a:rPr lang="zh-CN" altLang="en-US" sz="28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愉快的感觉</a:t>
              </a:r>
              <a:endParaRPr lang="zh-CN" altLang="en-US" sz="2800" b="1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/>
            <a:stretch>
              <a:fillRect/>
            </a:stretch>
          </p:blipFill>
          <p:spPr>
            <a:xfrm>
              <a:off x="1918" y="6168"/>
              <a:ext cx="1480" cy="1480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>
              <p:custDataLst>
                <p:tags r:id="rId10"/>
              </p:custDataLst>
            </p:nvPr>
          </p:nvSpPr>
          <p:spPr>
            <a:xfrm>
              <a:off x="6942" y="1998"/>
              <a:ext cx="5695" cy="10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scene3d>
                <a:camera prst="orthographicFront"/>
                <a:lightRig rig="threePt" dir="t"/>
              </a:scene3d>
            </a:bodyPr>
            <a:lstStyle>
              <a:lvl1pPr>
                <a:lnSpc>
                  <a:spcPct val="90000"/>
                </a:lnSpc>
                <a:spcBef>
                  <a:spcPct val="0"/>
                </a:spcBef>
                <a:buNone/>
                <a:defRPr sz="3200">
                  <a:solidFill>
                    <a:schemeClr val="accent1"/>
                  </a:solidFill>
                  <a:latin typeface="Arial" panose="020B0604020202020204" pitchFamily="34" charset="0"/>
                  <a:ea typeface="黑体" panose="02010609060101010101" charset="-122"/>
                  <a:cs typeface="Arial" panose="020B0604020202020204" pitchFamily="34" charset="0"/>
                </a:defRPr>
              </a:lvl1pPr>
            </a:lstStyle>
            <a:p>
              <a:r>
                <a:rPr lang="zh-CN" altLang="en-US" b="1" spc="200" dirty="0" smtClean="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购买的两大理由</a:t>
              </a:r>
              <a:endParaRPr lang="zh-CN" altLang="en-US" b="1" spc="200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415" y="4474"/>
              <a:ext cx="8697" cy="3331"/>
              <a:chOff x="4462165" y="1524000"/>
              <a:chExt cx="5522818" cy="2115235"/>
            </a:xfrm>
          </p:grpSpPr>
          <p:grpSp>
            <p:nvGrpSpPr>
              <p:cNvPr id="3" name="组合 2"/>
              <p:cNvGrpSpPr/>
              <p:nvPr>
                <p:custDataLst>
                  <p:tags r:id="rId11"/>
                </p:custDataLst>
              </p:nvPr>
            </p:nvGrpSpPr>
            <p:grpSpPr>
              <a:xfrm>
                <a:off x="4496454" y="1524000"/>
                <a:ext cx="5488529" cy="685779"/>
                <a:chOff x="3953930" y="2173406"/>
                <a:chExt cx="5488529" cy="685779"/>
              </a:xfrm>
            </p:grpSpPr>
            <p:sp>
              <p:nvSpPr>
                <p:cNvPr id="16" name="Freeform 8"/>
                <p:cNvSpPr/>
                <p:nvPr>
                  <p:custDataLst>
                    <p:tags r:id="rId12"/>
                  </p:custDataLst>
                </p:nvPr>
              </p:nvSpPr>
              <p:spPr bwMode="auto">
                <a:xfrm>
                  <a:off x="3953930" y="2173406"/>
                  <a:ext cx="687413" cy="685779"/>
                </a:xfrm>
                <a:custGeom>
                  <a:avLst/>
                  <a:gdLst>
                    <a:gd name="T0" fmla="*/ 214 w 271"/>
                    <a:gd name="T1" fmla="*/ 44 h 271"/>
                    <a:gd name="T2" fmla="*/ 228 w 271"/>
                    <a:gd name="T3" fmla="*/ 214 h 271"/>
                    <a:gd name="T4" fmla="*/ 57 w 271"/>
                    <a:gd name="T5" fmla="*/ 228 h 271"/>
                    <a:gd name="T6" fmla="*/ 44 w 271"/>
                    <a:gd name="T7" fmla="*/ 57 h 271"/>
                    <a:gd name="T8" fmla="*/ 214 w 271"/>
                    <a:gd name="T9" fmla="*/ 44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1" h="271">
                      <a:moveTo>
                        <a:pt x="214" y="44"/>
                      </a:moveTo>
                      <a:cubicBezTo>
                        <a:pt x="265" y="87"/>
                        <a:pt x="271" y="163"/>
                        <a:pt x="228" y="214"/>
                      </a:cubicBezTo>
                      <a:cubicBezTo>
                        <a:pt x="184" y="265"/>
                        <a:pt x="108" y="271"/>
                        <a:pt x="57" y="228"/>
                      </a:cubicBezTo>
                      <a:cubicBezTo>
                        <a:pt x="7" y="184"/>
                        <a:pt x="0" y="108"/>
                        <a:pt x="44" y="57"/>
                      </a:cubicBezTo>
                      <a:cubicBezTo>
                        <a:pt x="87" y="7"/>
                        <a:pt x="163" y="0"/>
                        <a:pt x="214" y="44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4000"/>
                </a:p>
              </p:txBody>
            </p:sp>
            <p:sp>
              <p:nvSpPr>
                <p:cNvPr id="17" name="Freeform 87"/>
                <p:cNvSpPr>
                  <a:spLocks noEditPoints="1"/>
                </p:cNvSpPr>
                <p:nvPr>
                  <p:custDataLst>
                    <p:tags r:id="rId13"/>
                  </p:custDataLst>
                </p:nvPr>
              </p:nvSpPr>
              <p:spPr bwMode="auto">
                <a:xfrm>
                  <a:off x="4066394" y="2365354"/>
                  <a:ext cx="462485" cy="301883"/>
                </a:xfrm>
                <a:custGeom>
                  <a:avLst/>
                  <a:gdLst>
                    <a:gd name="T0" fmla="*/ 162 w 162"/>
                    <a:gd name="T1" fmla="*/ 12 h 106"/>
                    <a:gd name="T2" fmla="*/ 87 w 162"/>
                    <a:gd name="T3" fmla="*/ 0 h 106"/>
                    <a:gd name="T4" fmla="*/ 5 w 162"/>
                    <a:gd name="T5" fmla="*/ 12 h 106"/>
                    <a:gd name="T6" fmla="*/ 5 w 162"/>
                    <a:gd name="T7" fmla="*/ 55 h 106"/>
                    <a:gd name="T8" fmla="*/ 3 w 162"/>
                    <a:gd name="T9" fmla="*/ 60 h 106"/>
                    <a:gd name="T10" fmla="*/ 8 w 162"/>
                    <a:gd name="T11" fmla="*/ 66 h 106"/>
                    <a:gd name="T12" fmla="*/ 14 w 162"/>
                    <a:gd name="T13" fmla="*/ 60 h 106"/>
                    <a:gd name="T14" fmla="*/ 11 w 162"/>
                    <a:gd name="T15" fmla="*/ 55 h 106"/>
                    <a:gd name="T16" fmla="*/ 11 w 162"/>
                    <a:gd name="T17" fmla="*/ 28 h 106"/>
                    <a:gd name="T18" fmla="*/ 87 w 162"/>
                    <a:gd name="T19" fmla="*/ 39 h 106"/>
                    <a:gd name="T20" fmla="*/ 162 w 162"/>
                    <a:gd name="T21" fmla="*/ 27 h 106"/>
                    <a:gd name="T22" fmla="*/ 162 w 162"/>
                    <a:gd name="T23" fmla="*/ 12 h 106"/>
                    <a:gd name="T24" fmla="*/ 13 w 162"/>
                    <a:gd name="T25" fmla="*/ 68 h 106"/>
                    <a:gd name="T26" fmla="*/ 4 w 162"/>
                    <a:gd name="T27" fmla="*/ 68 h 106"/>
                    <a:gd name="T28" fmla="*/ 0 w 162"/>
                    <a:gd name="T29" fmla="*/ 94 h 106"/>
                    <a:gd name="T30" fmla="*/ 3 w 162"/>
                    <a:gd name="T31" fmla="*/ 95 h 106"/>
                    <a:gd name="T32" fmla="*/ 4 w 162"/>
                    <a:gd name="T33" fmla="*/ 92 h 106"/>
                    <a:gd name="T34" fmla="*/ 4 w 162"/>
                    <a:gd name="T35" fmla="*/ 95 h 106"/>
                    <a:gd name="T36" fmla="*/ 9 w 162"/>
                    <a:gd name="T37" fmla="*/ 96 h 106"/>
                    <a:gd name="T38" fmla="*/ 10 w 162"/>
                    <a:gd name="T39" fmla="*/ 93 h 106"/>
                    <a:gd name="T40" fmla="*/ 11 w 162"/>
                    <a:gd name="T41" fmla="*/ 95 h 106"/>
                    <a:gd name="T42" fmla="*/ 12 w 162"/>
                    <a:gd name="T43" fmla="*/ 95 h 106"/>
                    <a:gd name="T44" fmla="*/ 13 w 162"/>
                    <a:gd name="T45" fmla="*/ 83 h 106"/>
                    <a:gd name="T46" fmla="*/ 14 w 162"/>
                    <a:gd name="T47" fmla="*/ 95 h 106"/>
                    <a:gd name="T48" fmla="*/ 17 w 162"/>
                    <a:gd name="T49" fmla="*/ 94 h 106"/>
                    <a:gd name="T50" fmla="*/ 13 w 162"/>
                    <a:gd name="T51" fmla="*/ 68 h 106"/>
                    <a:gd name="T52" fmla="*/ 30 w 162"/>
                    <a:gd name="T53" fmla="*/ 94 h 106"/>
                    <a:gd name="T54" fmla="*/ 30 w 162"/>
                    <a:gd name="T55" fmla="*/ 37 h 106"/>
                    <a:gd name="T56" fmla="*/ 87 w 162"/>
                    <a:gd name="T57" fmla="*/ 45 h 106"/>
                    <a:gd name="T58" fmla="*/ 141 w 162"/>
                    <a:gd name="T59" fmla="*/ 37 h 106"/>
                    <a:gd name="T60" fmla="*/ 141 w 162"/>
                    <a:gd name="T61" fmla="*/ 93 h 106"/>
                    <a:gd name="T62" fmla="*/ 86 w 162"/>
                    <a:gd name="T63" fmla="*/ 106 h 106"/>
                    <a:gd name="T64" fmla="*/ 30 w 162"/>
                    <a:gd name="T65" fmla="*/ 94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62" h="106">
                      <a:moveTo>
                        <a:pt x="162" y="12"/>
                      </a:moveTo>
                      <a:cubicBezTo>
                        <a:pt x="87" y="0"/>
                        <a:pt x="87" y="0"/>
                        <a:pt x="87" y="0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5" y="27"/>
                        <a:pt x="5" y="41"/>
                        <a:pt x="5" y="55"/>
                      </a:cubicBezTo>
                      <a:cubicBezTo>
                        <a:pt x="4" y="56"/>
                        <a:pt x="3" y="58"/>
                        <a:pt x="3" y="60"/>
                      </a:cubicBezTo>
                      <a:cubicBezTo>
                        <a:pt x="3" y="63"/>
                        <a:pt x="5" y="66"/>
                        <a:pt x="8" y="66"/>
                      </a:cubicBezTo>
                      <a:cubicBezTo>
                        <a:pt x="12" y="66"/>
                        <a:pt x="14" y="63"/>
                        <a:pt x="14" y="60"/>
                      </a:cubicBezTo>
                      <a:cubicBezTo>
                        <a:pt x="14" y="58"/>
                        <a:pt x="13" y="56"/>
                        <a:pt x="11" y="55"/>
                      </a:cubicBezTo>
                      <a:cubicBezTo>
                        <a:pt x="11" y="28"/>
                        <a:pt x="11" y="28"/>
                        <a:pt x="11" y="28"/>
                      </a:cubicBezTo>
                      <a:cubicBezTo>
                        <a:pt x="87" y="39"/>
                        <a:pt x="87" y="39"/>
                        <a:pt x="87" y="39"/>
                      </a:cubicBezTo>
                      <a:cubicBezTo>
                        <a:pt x="162" y="27"/>
                        <a:pt x="162" y="27"/>
                        <a:pt x="162" y="27"/>
                      </a:cubicBezTo>
                      <a:cubicBezTo>
                        <a:pt x="162" y="12"/>
                        <a:pt x="162" y="12"/>
                        <a:pt x="162" y="12"/>
                      </a:cubicBezTo>
                      <a:close/>
                      <a:moveTo>
                        <a:pt x="13" y="68"/>
                      </a:moveTo>
                      <a:cubicBezTo>
                        <a:pt x="10" y="69"/>
                        <a:pt x="7" y="69"/>
                        <a:pt x="4" y="68"/>
                      </a:cubicBezTo>
                      <a:cubicBezTo>
                        <a:pt x="3" y="77"/>
                        <a:pt x="1" y="85"/>
                        <a:pt x="0" y="94"/>
                      </a:cubicBezTo>
                      <a:cubicBezTo>
                        <a:pt x="1" y="94"/>
                        <a:pt x="2" y="94"/>
                        <a:pt x="3" y="95"/>
                      </a:cubicBezTo>
                      <a:cubicBezTo>
                        <a:pt x="4" y="92"/>
                        <a:pt x="4" y="92"/>
                        <a:pt x="4" y="92"/>
                      </a:cubicBezTo>
                      <a:cubicBezTo>
                        <a:pt x="4" y="95"/>
                        <a:pt x="4" y="95"/>
                        <a:pt x="4" y="95"/>
                      </a:cubicBezTo>
                      <a:cubicBezTo>
                        <a:pt x="6" y="95"/>
                        <a:pt x="8" y="96"/>
                        <a:pt x="9" y="96"/>
                      </a:cubicBezTo>
                      <a:cubicBezTo>
                        <a:pt x="10" y="93"/>
                        <a:pt x="10" y="93"/>
                        <a:pt x="10" y="93"/>
                      </a:cubicBezTo>
                      <a:cubicBezTo>
                        <a:pt x="11" y="95"/>
                        <a:pt x="11" y="95"/>
                        <a:pt x="11" y="95"/>
                      </a:cubicBezTo>
                      <a:cubicBezTo>
                        <a:pt x="12" y="95"/>
                        <a:pt x="12" y="95"/>
                        <a:pt x="12" y="95"/>
                      </a:cubicBezTo>
                      <a:cubicBezTo>
                        <a:pt x="13" y="83"/>
                        <a:pt x="13" y="83"/>
                        <a:pt x="13" y="83"/>
                      </a:cubicBezTo>
                      <a:cubicBezTo>
                        <a:pt x="14" y="95"/>
                        <a:pt x="14" y="95"/>
                        <a:pt x="14" y="95"/>
                      </a:cubicBezTo>
                      <a:cubicBezTo>
                        <a:pt x="15" y="94"/>
                        <a:pt x="16" y="94"/>
                        <a:pt x="17" y="94"/>
                      </a:cubicBezTo>
                      <a:cubicBezTo>
                        <a:pt x="16" y="85"/>
                        <a:pt x="14" y="77"/>
                        <a:pt x="13" y="68"/>
                      </a:cubicBezTo>
                      <a:close/>
                      <a:moveTo>
                        <a:pt x="30" y="94"/>
                      </a:moveTo>
                      <a:cubicBezTo>
                        <a:pt x="30" y="37"/>
                        <a:pt x="30" y="37"/>
                        <a:pt x="30" y="37"/>
                      </a:cubicBezTo>
                      <a:cubicBezTo>
                        <a:pt x="87" y="45"/>
                        <a:pt x="87" y="45"/>
                        <a:pt x="87" y="45"/>
                      </a:cubicBezTo>
                      <a:cubicBezTo>
                        <a:pt x="141" y="37"/>
                        <a:pt x="141" y="37"/>
                        <a:pt x="141" y="37"/>
                      </a:cubicBezTo>
                      <a:cubicBezTo>
                        <a:pt x="141" y="93"/>
                        <a:pt x="141" y="93"/>
                        <a:pt x="141" y="93"/>
                      </a:cubicBezTo>
                      <a:cubicBezTo>
                        <a:pt x="122" y="93"/>
                        <a:pt x="104" y="98"/>
                        <a:pt x="86" y="106"/>
                      </a:cubicBezTo>
                      <a:cubicBezTo>
                        <a:pt x="68" y="97"/>
                        <a:pt x="49" y="94"/>
                        <a:pt x="30" y="94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4000"/>
                </a:p>
              </p:txBody>
            </p:sp>
            <p:sp>
              <p:nvSpPr>
                <p:cNvPr id="18" name="TextBox 113"/>
                <p:cNvSpPr txBox="1"/>
                <p:nvPr>
                  <p:custDataLst>
                    <p:tags r:id="rId14"/>
                  </p:custDataLst>
                </p:nvPr>
              </p:nvSpPr>
              <p:spPr bwMode="auto">
                <a:xfrm>
                  <a:off x="4708287" y="2332194"/>
                  <a:ext cx="4734172" cy="4001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>
                  <a:defPPr>
                    <a:defRPr lang="zh-CN"/>
                  </a:defPPr>
                  <a:lvl1pPr algn="ctr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solidFill>
                        <a:srgbClr val="F8300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</a:lstStyle>
                <a:p>
                  <a:pPr algn="l"/>
                  <a:r>
                    <a:rPr lang="zh-CN" altLang="en-US" sz="3600" b="1" dirty="0" smtClean="0">
                      <a:solidFill>
                        <a:schemeClr val="accent1"/>
                      </a:solidFill>
                      <a:sym typeface="+mn-ea"/>
                    </a:rPr>
                    <a:t>销售客户需要的</a:t>
                  </a:r>
                  <a:endParaRPr lang="zh-CN" altLang="en-US" sz="3600" b="1" spc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</p:grpSp>
          <p:grpSp>
            <p:nvGrpSpPr>
              <p:cNvPr id="19" name="组合 18"/>
              <p:cNvGrpSpPr/>
              <p:nvPr>
                <p:custDataLst>
                  <p:tags r:id="rId15"/>
                </p:custDataLst>
              </p:nvPr>
            </p:nvGrpSpPr>
            <p:grpSpPr>
              <a:xfrm>
                <a:off x="4462165" y="2940393"/>
                <a:ext cx="5522818" cy="698842"/>
                <a:chOff x="3919641" y="4473084"/>
                <a:chExt cx="5522818" cy="698842"/>
              </a:xfrm>
            </p:grpSpPr>
            <p:sp>
              <p:nvSpPr>
                <p:cNvPr id="9" name="Freeform 22"/>
                <p:cNvSpPr/>
                <p:nvPr>
                  <p:custDataLst>
                    <p:tags r:id="rId16"/>
                  </p:custDataLst>
                </p:nvPr>
              </p:nvSpPr>
              <p:spPr bwMode="auto">
                <a:xfrm>
                  <a:off x="3919641" y="4473084"/>
                  <a:ext cx="698842" cy="698842"/>
                </a:xfrm>
                <a:custGeom>
                  <a:avLst/>
                  <a:gdLst>
                    <a:gd name="T0" fmla="*/ 242 w 276"/>
                    <a:gd name="T1" fmla="*/ 199 h 276"/>
                    <a:gd name="T2" fmla="*/ 77 w 276"/>
                    <a:gd name="T3" fmla="*/ 242 h 276"/>
                    <a:gd name="T4" fmla="*/ 34 w 276"/>
                    <a:gd name="T5" fmla="*/ 77 h 276"/>
                    <a:gd name="T6" fmla="*/ 199 w 276"/>
                    <a:gd name="T7" fmla="*/ 34 h 276"/>
                    <a:gd name="T8" fmla="*/ 242 w 276"/>
                    <a:gd name="T9" fmla="*/ 199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6" h="276">
                      <a:moveTo>
                        <a:pt x="242" y="199"/>
                      </a:moveTo>
                      <a:cubicBezTo>
                        <a:pt x="209" y="257"/>
                        <a:pt x="135" y="276"/>
                        <a:pt x="77" y="242"/>
                      </a:cubicBezTo>
                      <a:cubicBezTo>
                        <a:pt x="20" y="209"/>
                        <a:pt x="0" y="135"/>
                        <a:pt x="34" y="77"/>
                      </a:cubicBezTo>
                      <a:cubicBezTo>
                        <a:pt x="68" y="20"/>
                        <a:pt x="142" y="0"/>
                        <a:pt x="199" y="34"/>
                      </a:cubicBezTo>
                      <a:cubicBezTo>
                        <a:pt x="257" y="68"/>
                        <a:pt x="276" y="142"/>
                        <a:pt x="242" y="19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/>
                <a:lstStyle/>
                <a:p>
                  <a:endParaRPr lang="zh-CN" altLang="en-US" sz="4000"/>
                </a:p>
              </p:txBody>
            </p:sp>
            <p:sp>
              <p:nvSpPr>
                <p:cNvPr id="10" name="Freeform 57"/>
                <p:cNvSpPr/>
                <p:nvPr>
                  <p:custDataLst>
                    <p:tags r:id="rId17"/>
                  </p:custDataLst>
                </p:nvPr>
              </p:nvSpPr>
              <p:spPr bwMode="auto">
                <a:xfrm>
                  <a:off x="4291921" y="4768622"/>
                  <a:ext cx="63680" cy="45720"/>
                </a:xfrm>
                <a:custGeom>
                  <a:avLst/>
                  <a:gdLst>
                    <a:gd name="T0" fmla="*/ 0 w 39"/>
                    <a:gd name="T1" fmla="*/ 0 h 28"/>
                    <a:gd name="T2" fmla="*/ 39 w 39"/>
                    <a:gd name="T3" fmla="*/ 0 h 28"/>
                    <a:gd name="T4" fmla="*/ 39 w 39"/>
                    <a:gd name="T5" fmla="*/ 4 h 28"/>
                    <a:gd name="T6" fmla="*/ 9 w 39"/>
                    <a:gd name="T7" fmla="*/ 24 h 28"/>
                    <a:gd name="T8" fmla="*/ 39 w 39"/>
                    <a:gd name="T9" fmla="*/ 24 h 28"/>
                    <a:gd name="T10" fmla="*/ 39 w 39"/>
                    <a:gd name="T11" fmla="*/ 28 h 28"/>
                    <a:gd name="T12" fmla="*/ 0 w 39"/>
                    <a:gd name="T13" fmla="*/ 28 h 28"/>
                    <a:gd name="T14" fmla="*/ 0 w 39"/>
                    <a:gd name="T15" fmla="*/ 25 h 28"/>
                    <a:gd name="T16" fmla="*/ 28 w 39"/>
                    <a:gd name="T17" fmla="*/ 5 h 28"/>
                    <a:gd name="T18" fmla="*/ 0 w 39"/>
                    <a:gd name="T19" fmla="*/ 5 h 28"/>
                    <a:gd name="T20" fmla="*/ 0 w 39"/>
                    <a:gd name="T21" fmla="*/ 0 h 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9" h="28">
                      <a:moveTo>
                        <a:pt x="0" y="0"/>
                      </a:moveTo>
                      <a:lnTo>
                        <a:pt x="39" y="0"/>
                      </a:lnTo>
                      <a:lnTo>
                        <a:pt x="39" y="4"/>
                      </a:lnTo>
                      <a:lnTo>
                        <a:pt x="9" y="24"/>
                      </a:lnTo>
                      <a:lnTo>
                        <a:pt x="39" y="24"/>
                      </a:lnTo>
                      <a:lnTo>
                        <a:pt x="39" y="28"/>
                      </a:lnTo>
                      <a:lnTo>
                        <a:pt x="0" y="28"/>
                      </a:lnTo>
                      <a:lnTo>
                        <a:pt x="0" y="25"/>
                      </a:lnTo>
                      <a:lnTo>
                        <a:pt x="28" y="5"/>
                      </a:lnTo>
                      <a:lnTo>
                        <a:pt x="0" y="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4000"/>
                </a:p>
              </p:txBody>
            </p:sp>
            <p:sp>
              <p:nvSpPr>
                <p:cNvPr id="23" name="Freeform 58"/>
                <p:cNvSpPr/>
                <p:nvPr>
                  <p:custDataLst>
                    <p:tags r:id="rId18"/>
                  </p:custDataLst>
                </p:nvPr>
              </p:nvSpPr>
              <p:spPr bwMode="auto">
                <a:xfrm>
                  <a:off x="4140069" y="4616772"/>
                  <a:ext cx="169812" cy="127360"/>
                </a:xfrm>
                <a:custGeom>
                  <a:avLst/>
                  <a:gdLst>
                    <a:gd name="T0" fmla="*/ 0 w 104"/>
                    <a:gd name="T1" fmla="*/ 0 h 78"/>
                    <a:gd name="T2" fmla="*/ 104 w 104"/>
                    <a:gd name="T3" fmla="*/ 0 h 78"/>
                    <a:gd name="T4" fmla="*/ 104 w 104"/>
                    <a:gd name="T5" fmla="*/ 10 h 78"/>
                    <a:gd name="T6" fmla="*/ 25 w 104"/>
                    <a:gd name="T7" fmla="*/ 65 h 78"/>
                    <a:gd name="T8" fmla="*/ 104 w 104"/>
                    <a:gd name="T9" fmla="*/ 65 h 78"/>
                    <a:gd name="T10" fmla="*/ 104 w 104"/>
                    <a:gd name="T11" fmla="*/ 78 h 78"/>
                    <a:gd name="T12" fmla="*/ 0 w 104"/>
                    <a:gd name="T13" fmla="*/ 78 h 78"/>
                    <a:gd name="T14" fmla="*/ 0 w 104"/>
                    <a:gd name="T15" fmla="*/ 67 h 78"/>
                    <a:gd name="T16" fmla="*/ 77 w 104"/>
                    <a:gd name="T17" fmla="*/ 13 h 78"/>
                    <a:gd name="T18" fmla="*/ 0 w 104"/>
                    <a:gd name="T19" fmla="*/ 13 h 78"/>
                    <a:gd name="T20" fmla="*/ 0 w 104"/>
                    <a:gd name="T21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04" h="78">
                      <a:moveTo>
                        <a:pt x="0" y="0"/>
                      </a:moveTo>
                      <a:lnTo>
                        <a:pt x="104" y="0"/>
                      </a:lnTo>
                      <a:lnTo>
                        <a:pt x="104" y="10"/>
                      </a:lnTo>
                      <a:lnTo>
                        <a:pt x="25" y="65"/>
                      </a:lnTo>
                      <a:lnTo>
                        <a:pt x="104" y="65"/>
                      </a:lnTo>
                      <a:lnTo>
                        <a:pt x="104" y="78"/>
                      </a:lnTo>
                      <a:lnTo>
                        <a:pt x="0" y="78"/>
                      </a:lnTo>
                      <a:lnTo>
                        <a:pt x="0" y="67"/>
                      </a:lnTo>
                      <a:lnTo>
                        <a:pt x="77" y="13"/>
                      </a:lnTo>
                      <a:lnTo>
                        <a:pt x="0" y="1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4000"/>
                </a:p>
              </p:txBody>
            </p:sp>
            <p:sp>
              <p:nvSpPr>
                <p:cNvPr id="24" name="Freeform 59"/>
                <p:cNvSpPr>
                  <a:spLocks noEditPoints="1"/>
                </p:cNvSpPr>
                <p:nvPr>
                  <p:custDataLst>
                    <p:tags r:id="rId19"/>
                  </p:custDataLst>
                </p:nvPr>
              </p:nvSpPr>
              <p:spPr bwMode="auto">
                <a:xfrm>
                  <a:off x="4073124" y="4825772"/>
                  <a:ext cx="393507" cy="174710"/>
                </a:xfrm>
                <a:custGeom>
                  <a:avLst/>
                  <a:gdLst>
                    <a:gd name="T0" fmla="*/ 219 w 241"/>
                    <a:gd name="T1" fmla="*/ 0 h 107"/>
                    <a:gd name="T2" fmla="*/ 219 w 241"/>
                    <a:gd name="T3" fmla="*/ 43 h 107"/>
                    <a:gd name="T4" fmla="*/ 24 w 241"/>
                    <a:gd name="T5" fmla="*/ 43 h 107"/>
                    <a:gd name="T6" fmla="*/ 24 w 241"/>
                    <a:gd name="T7" fmla="*/ 0 h 107"/>
                    <a:gd name="T8" fmla="*/ 0 w 241"/>
                    <a:gd name="T9" fmla="*/ 0 h 107"/>
                    <a:gd name="T10" fmla="*/ 0 w 241"/>
                    <a:gd name="T11" fmla="*/ 43 h 107"/>
                    <a:gd name="T12" fmla="*/ 0 w 241"/>
                    <a:gd name="T13" fmla="*/ 71 h 107"/>
                    <a:gd name="T14" fmla="*/ 0 w 241"/>
                    <a:gd name="T15" fmla="*/ 76 h 107"/>
                    <a:gd name="T16" fmla="*/ 0 w 241"/>
                    <a:gd name="T17" fmla="*/ 87 h 107"/>
                    <a:gd name="T18" fmla="*/ 0 w 241"/>
                    <a:gd name="T19" fmla="*/ 107 h 107"/>
                    <a:gd name="T20" fmla="*/ 24 w 241"/>
                    <a:gd name="T21" fmla="*/ 107 h 107"/>
                    <a:gd name="T22" fmla="*/ 24 w 241"/>
                    <a:gd name="T23" fmla="*/ 87 h 107"/>
                    <a:gd name="T24" fmla="*/ 219 w 241"/>
                    <a:gd name="T25" fmla="*/ 87 h 107"/>
                    <a:gd name="T26" fmla="*/ 219 w 241"/>
                    <a:gd name="T27" fmla="*/ 107 h 107"/>
                    <a:gd name="T28" fmla="*/ 241 w 241"/>
                    <a:gd name="T29" fmla="*/ 107 h 107"/>
                    <a:gd name="T30" fmla="*/ 241 w 241"/>
                    <a:gd name="T31" fmla="*/ 0 h 107"/>
                    <a:gd name="T32" fmla="*/ 219 w 241"/>
                    <a:gd name="T33" fmla="*/ 0 h 107"/>
                    <a:gd name="T34" fmla="*/ 24 w 241"/>
                    <a:gd name="T35" fmla="*/ 76 h 107"/>
                    <a:gd name="T36" fmla="*/ 24 w 241"/>
                    <a:gd name="T37" fmla="*/ 71 h 107"/>
                    <a:gd name="T38" fmla="*/ 219 w 241"/>
                    <a:gd name="T39" fmla="*/ 71 h 107"/>
                    <a:gd name="T40" fmla="*/ 219 w 241"/>
                    <a:gd name="T41" fmla="*/ 76 h 107"/>
                    <a:gd name="T42" fmla="*/ 24 w 241"/>
                    <a:gd name="T43" fmla="*/ 76 h 1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241" h="107">
                      <a:moveTo>
                        <a:pt x="219" y="0"/>
                      </a:moveTo>
                      <a:lnTo>
                        <a:pt x="219" y="43"/>
                      </a:lnTo>
                      <a:lnTo>
                        <a:pt x="24" y="43"/>
                      </a:lnTo>
                      <a:lnTo>
                        <a:pt x="24" y="0"/>
                      </a:lnTo>
                      <a:lnTo>
                        <a:pt x="0" y="0"/>
                      </a:lnTo>
                      <a:lnTo>
                        <a:pt x="0" y="43"/>
                      </a:lnTo>
                      <a:lnTo>
                        <a:pt x="0" y="71"/>
                      </a:lnTo>
                      <a:lnTo>
                        <a:pt x="0" y="76"/>
                      </a:lnTo>
                      <a:lnTo>
                        <a:pt x="0" y="87"/>
                      </a:lnTo>
                      <a:lnTo>
                        <a:pt x="0" y="107"/>
                      </a:lnTo>
                      <a:lnTo>
                        <a:pt x="24" y="107"/>
                      </a:lnTo>
                      <a:lnTo>
                        <a:pt x="24" y="87"/>
                      </a:lnTo>
                      <a:lnTo>
                        <a:pt x="219" y="87"/>
                      </a:lnTo>
                      <a:lnTo>
                        <a:pt x="219" y="107"/>
                      </a:lnTo>
                      <a:lnTo>
                        <a:pt x="241" y="107"/>
                      </a:lnTo>
                      <a:lnTo>
                        <a:pt x="241" y="0"/>
                      </a:lnTo>
                      <a:lnTo>
                        <a:pt x="219" y="0"/>
                      </a:lnTo>
                      <a:close/>
                      <a:moveTo>
                        <a:pt x="24" y="76"/>
                      </a:moveTo>
                      <a:lnTo>
                        <a:pt x="24" y="71"/>
                      </a:lnTo>
                      <a:lnTo>
                        <a:pt x="219" y="71"/>
                      </a:lnTo>
                      <a:lnTo>
                        <a:pt x="219" y="76"/>
                      </a:lnTo>
                      <a:lnTo>
                        <a:pt x="24" y="7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4000"/>
                </a:p>
              </p:txBody>
            </p:sp>
            <p:sp>
              <p:nvSpPr>
                <p:cNvPr id="6" name="Freeform 60"/>
                <p:cNvSpPr/>
                <p:nvPr>
                  <p:custDataLst>
                    <p:tags r:id="rId20"/>
                  </p:custDataLst>
                </p:nvPr>
              </p:nvSpPr>
              <p:spPr bwMode="auto">
                <a:xfrm>
                  <a:off x="4309882" y="4858427"/>
                  <a:ext cx="115929" cy="32657"/>
                </a:xfrm>
                <a:custGeom>
                  <a:avLst/>
                  <a:gdLst>
                    <a:gd name="T0" fmla="*/ 46 w 46"/>
                    <a:gd name="T1" fmla="*/ 0 h 13"/>
                    <a:gd name="T2" fmla="*/ 0 w 46"/>
                    <a:gd name="T3" fmla="*/ 13 h 13"/>
                    <a:gd name="T4" fmla="*/ 46 w 46"/>
                    <a:gd name="T5" fmla="*/ 13 h 13"/>
                    <a:gd name="T6" fmla="*/ 46 w 46"/>
                    <a:gd name="T7" fmla="*/ 0 h 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6" h="13">
                      <a:moveTo>
                        <a:pt x="46" y="0"/>
                      </a:moveTo>
                      <a:cubicBezTo>
                        <a:pt x="24" y="0"/>
                        <a:pt x="6" y="6"/>
                        <a:pt x="0" y="13"/>
                      </a:cubicBezTo>
                      <a:cubicBezTo>
                        <a:pt x="46" y="13"/>
                        <a:pt x="46" y="13"/>
                        <a:pt x="46" y="13"/>
                      </a:cubicBezTo>
                      <a:lnTo>
                        <a:pt x="4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sz="4000"/>
                </a:p>
              </p:txBody>
            </p:sp>
            <p:sp>
              <p:nvSpPr>
                <p:cNvPr id="29" name="TextBox 113"/>
                <p:cNvSpPr txBox="1"/>
                <p:nvPr>
                  <p:custDataLst>
                    <p:tags r:id="rId21"/>
                  </p:custDataLst>
                </p:nvPr>
              </p:nvSpPr>
              <p:spPr bwMode="auto">
                <a:xfrm>
                  <a:off x="4708287" y="4609751"/>
                  <a:ext cx="4734172" cy="400110"/>
                </a:xfrm>
                <a:prstGeom prst="rect">
                  <a:avLst/>
                </a:prstGeom>
                <a:noFill/>
              </p:spPr>
              <p:txBody>
                <a:bodyPr wrap="square" anchor="ctr">
                  <a:noAutofit/>
                </a:bodyPr>
                <a:lstStyle>
                  <a:defPPr>
                    <a:defRPr lang="zh-CN"/>
                  </a:defPPr>
                  <a:lvl1pPr algn="ctr">
                    <a:spcBef>
                      <a:spcPts val="0"/>
                    </a:spcBef>
                    <a:spcAft>
                      <a:spcPts val="0"/>
                    </a:spcAft>
                    <a:defRPr sz="1600" spc="300">
                      <a:solidFill>
                        <a:srgbClr val="F83003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Arial" panose="020B0604020202020204" pitchFamily="34" charset="0"/>
                    </a:defRPr>
                  </a:lvl1pPr>
                </a:lstStyle>
                <a:p>
                  <a:pPr algn="l"/>
                  <a:r>
                    <a:rPr lang="zh-CN" altLang="en-US" sz="3600" b="1" dirty="0" smtClean="0">
                      <a:solidFill>
                        <a:schemeClr val="accent1"/>
                      </a:solidFill>
                      <a:sym typeface="+mn-ea"/>
                    </a:rPr>
                    <a:t>提供客户想要的</a:t>
                  </a:r>
                  <a:endParaRPr lang="zh-CN" altLang="en-US" sz="3600" b="1" spc="0" dirty="0" smtClean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  <a:sym typeface="+mn-ea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pic>
        <p:nvPicPr>
          <p:cNvPr id="45058" name="Picture 6" descr="2418289_104420628145_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555" y="1492885"/>
            <a:ext cx="23622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981200" y="1165225"/>
            <a:ext cx="8229600" cy="5008245"/>
            <a:chOff x="2953" y="1622"/>
            <a:chExt cx="12960" cy="7887"/>
          </a:xfrm>
        </p:grpSpPr>
        <p:sp>
          <p:nvSpPr>
            <p:cNvPr id="45057" name="Rectangle 2"/>
            <p:cNvSpPr>
              <a:spLocks noGrp="1" noChangeArrowheads="1"/>
            </p:cNvSpPr>
            <p:nvPr/>
          </p:nvSpPr>
          <p:spPr bwMode="auto">
            <a:xfrm>
              <a:off x="7095" y="1622"/>
              <a:ext cx="5009" cy="1300"/>
            </a:xfrm>
            <a:prstGeom prst="rect">
              <a:avLst/>
            </a:prstGeom>
            <a:noFill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b="1" dirty="0" smtClean="0">
                  <a:solidFill>
                    <a:schemeClr val="accent1"/>
                  </a:solidFill>
                  <a:latin typeface="锐字云字库隶书体1.0" charset="0"/>
                </a:rPr>
                <a:t>小和尚抽烟</a:t>
              </a:r>
              <a:endParaRPr lang="zh-CN" altLang="en-US" b="1" dirty="0" smtClean="0">
                <a:solidFill>
                  <a:schemeClr val="accent1"/>
                </a:solidFill>
                <a:latin typeface="锐字云字库隶书体1.0" charset="0"/>
              </a:endParaRPr>
            </a:p>
          </p:txBody>
        </p:sp>
        <p:sp>
          <p:nvSpPr>
            <p:cNvPr id="5125" name="Rectangle 8"/>
            <p:cNvSpPr>
              <a:spLocks noGrp="1"/>
            </p:cNvSpPr>
            <p:nvPr/>
          </p:nvSpPr>
          <p:spPr>
            <a:xfrm>
              <a:off x="2953" y="3021"/>
              <a:ext cx="12960" cy="6489"/>
            </a:xfrm>
            <a:prstGeom prst="rect">
              <a:avLst/>
            </a:prstGeom>
          </p:spPr>
          <p:txBody>
            <a:bodyPr vert="horz" wrap="square" lIns="91440" tIns="45720" rIns="91440" bIns="45720" anchor="t"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buFont typeface="Arial" panose="020B0604020202020204" pitchFamily="34" charset="0"/>
                <a:buNone/>
              </a:pPr>
              <a:r>
                <a:rPr lang="zh-CN" altLang="en-US" sz="3600" noProof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师兄弟两人想抽烟</a:t>
              </a:r>
              <a:endParaRPr lang="zh-CN" altLang="en-US" sz="3600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buFont typeface="Arial" panose="020B0604020202020204" pitchFamily="34" charset="0"/>
                <a:buNone/>
              </a:pPr>
              <a:endParaRPr lang="zh-CN" altLang="en-US" sz="5335" b="1" noProof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buFont typeface="Arial" panose="020B0604020202020204" pitchFamily="34" charset="0"/>
                <a:buNone/>
              </a:pPr>
              <a:r>
                <a:rPr lang="zh-CN" altLang="en-US" sz="3600" b="1" noProof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小和尚问师父：念经时是否可以抽烟？</a:t>
              </a:r>
              <a:endParaRPr lang="zh-CN" altLang="en-US" sz="3600" b="1" noProof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buFont typeface="Arial" panose="020B0604020202020204" pitchFamily="34" charset="0"/>
                <a:buNone/>
              </a:pPr>
              <a:r>
                <a:rPr lang="en-US" altLang="zh-CN" b="1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b="1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结局：师父大怒，对佛不敬，罚其面壁思过。</a:t>
              </a:r>
              <a:endParaRPr lang="zh-CN" altLang="en-US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buFont typeface="Arial" panose="020B0604020202020204" pitchFamily="34" charset="0"/>
                <a:buNone/>
              </a:pPr>
              <a:endParaRPr lang="zh-CN" altLang="en-US" sz="1335" b="1" noProof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buFont typeface="Arial" panose="020B0604020202020204" pitchFamily="34" charset="0"/>
                <a:buNone/>
              </a:pPr>
              <a:r>
                <a:rPr lang="zh-CN" altLang="en-US" sz="3600" b="1" noProof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大师兄问师父：抽烟时是否可以念经？</a:t>
              </a:r>
              <a:endParaRPr lang="zh-CN" altLang="en-US" sz="3600" b="1" noProof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buFont typeface="Arial" panose="020B0604020202020204" pitchFamily="34" charset="0"/>
                <a:buNone/>
              </a:pPr>
              <a:r>
                <a:rPr lang="en-US" altLang="zh-CN" b="1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b="1" noProof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结局：师父大悦，佛无处不在，奖励下山一次</a:t>
              </a:r>
              <a:endParaRPr lang="zh-CN" altLang="en-US" b="1" noProof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224511" y="1268730"/>
            <a:ext cx="9510183" cy="5373422"/>
            <a:chOff x="1751" y="1782"/>
            <a:chExt cx="14977" cy="8462"/>
          </a:xfrm>
        </p:grpSpPr>
        <p:sp>
          <p:nvSpPr>
            <p:cNvPr id="4" name="文本框 3"/>
            <p:cNvSpPr txBox="1"/>
            <p:nvPr/>
          </p:nvSpPr>
          <p:spPr>
            <a:xfrm>
              <a:off x="1751" y="3313"/>
              <a:ext cx="14977" cy="6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200000"/>
                </a:lnSpc>
              </a:pPr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“把商品卖出去，把钱收回来。”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“会玩、会请客吃饭、送礼。”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“胆大、心细、脸皮厚。”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“把黑的说成白的，把死的说成活的。”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200000"/>
                </a:lnSpc>
              </a:pPr>
              <a:r>
                <a:rPr lang="en-US" altLang="zh-CN" sz="28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……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922" y="1782"/>
              <a:ext cx="10688" cy="1113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r>
                <a:rPr lang="zh-CN" altLang="en-US" sz="4000" b="1" dirty="0">
                  <a:ln w="0"/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你心目中的销售是什么样子？</a:t>
              </a:r>
              <a:endParaRPr lang="zh-CN" altLang="en-US" sz="4000" b="1" dirty="0">
                <a:ln w="0"/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46082" name="Text Box 8"/>
          <p:cNvSpPr>
            <a:spLocks noGrp="1" noChangeArrowheads="1"/>
          </p:cNvSpPr>
          <p:nvPr/>
        </p:nvSpPr>
        <p:spPr bwMode="auto">
          <a:xfrm>
            <a:off x="1981200" y="2042160"/>
            <a:ext cx="8229600" cy="2773045"/>
          </a:xfrm>
          <a:prstGeom prst="rect">
            <a:avLst/>
          </a:prstGeom>
          <a:noFill/>
          <a:effectLst>
            <a:prstShdw prst="shdw12">
              <a:srgbClr val="808080">
                <a:alpha val="50000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B7181F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同样的话，不同的说法，</a:t>
            </a:r>
            <a:endParaRPr lang="zh-CN" altLang="en-US" sz="5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5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给人带来的感受完全不同</a:t>
            </a:r>
            <a:endParaRPr lang="zh-CN" altLang="en-US" sz="5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026285" y="1474470"/>
            <a:ext cx="8140065" cy="3909060"/>
            <a:chOff x="3580" y="1998"/>
            <a:chExt cx="12819" cy="6156"/>
          </a:xfrm>
        </p:grpSpPr>
        <p:sp>
          <p:nvSpPr>
            <p:cNvPr id="48133" name="Text Box 5"/>
            <p:cNvSpPr txBox="1">
              <a:spLocks noChangeArrowheads="1"/>
            </p:cNvSpPr>
            <p:nvPr/>
          </p:nvSpPr>
          <p:spPr bwMode="auto">
            <a:xfrm>
              <a:off x="3580" y="5850"/>
              <a:ext cx="12041" cy="2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6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目标一致    容易达成</a:t>
              </a:r>
              <a:endParaRPr lang="zh-CN" altLang="en-US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107" name="Text Box 6"/>
            <p:cNvSpPr txBox="1">
              <a:spLocks noChangeArrowheads="1"/>
            </p:cNvSpPr>
            <p:nvPr/>
          </p:nvSpPr>
          <p:spPr bwMode="auto">
            <a:xfrm>
              <a:off x="4568" y="1998"/>
              <a:ext cx="9088" cy="1210"/>
            </a:xfrm>
            <a:prstGeom prst="rect">
              <a:avLst/>
            </a:prstGeom>
            <a:noFill/>
            <a:ln>
              <a:noFill/>
            </a:ln>
            <a:effectLst>
              <a:prstShdw prst="shdw12">
                <a:srgbClr val="808080">
                  <a:alpha val="50000"/>
                </a:srgbClr>
              </a:prst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p>
              <a:r>
                <a:rPr lang="zh-CN" altLang="en-US" sz="4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现代经济心理学的核心</a:t>
              </a:r>
              <a:endPara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059" y="3895"/>
              <a:ext cx="12340" cy="1452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buFont typeface="Arial" panose="020B0604020202020204" pitchFamily="34" charset="0"/>
                <a:buNone/>
              </a:pPr>
              <a:r>
                <a:rPr lang="en-US" altLang="zh-CN" sz="5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5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进入对方的思维框架</a:t>
              </a:r>
              <a:endPara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55297" name="文本框 1"/>
          <p:cNvSpPr txBox="1">
            <a:spLocks noChangeArrowheads="1"/>
          </p:cNvSpPr>
          <p:nvPr/>
        </p:nvSpPr>
        <p:spPr bwMode="auto">
          <a:xfrm>
            <a:off x="2243455" y="1167130"/>
            <a:ext cx="7704455" cy="452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marL="457200" indent="-457200">
              <a:lnSpc>
                <a:spcPct val="150000"/>
              </a:lnSpc>
              <a:buClr>
                <a:srgbClr val="B71C1C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ln w="0"/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生客卖的是礼貌，熟客卖的是热情</a:t>
            </a:r>
            <a:endParaRPr lang="zh-CN" altLang="en-US" sz="3200" dirty="0">
              <a:ln w="0"/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B71C1C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ln w="0"/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急客卖的是效率，慢客卖的是耐心</a:t>
            </a:r>
            <a:endParaRPr lang="zh-CN" altLang="en-US" sz="3200" dirty="0">
              <a:ln w="0"/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B71C1C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ln w="0"/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有钱卖的是尊贵，没钱卖的是实惠</a:t>
            </a:r>
            <a:endParaRPr lang="zh-CN" altLang="en-US" sz="3200" dirty="0">
              <a:ln w="0"/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B71C1C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ln w="0"/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豪客卖的是仗义，小气卖的是利益</a:t>
            </a:r>
            <a:endParaRPr lang="zh-CN" altLang="en-US" sz="3200" dirty="0">
              <a:ln w="0"/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B71C1C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ln w="0"/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享受型卖的是服务，挑剔型卖的是细节</a:t>
            </a:r>
            <a:endParaRPr lang="zh-CN" altLang="en-US" sz="3200" dirty="0">
              <a:ln w="0"/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B71C1C"/>
              </a:buClr>
              <a:buFont typeface="Wingdings" panose="05000000000000000000" pitchFamily="2" charset="2"/>
              <a:buChar char="Ø"/>
            </a:pPr>
            <a:r>
              <a:rPr lang="zh-CN" altLang="en-US" sz="3200" dirty="0">
                <a:ln w="0"/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犹豫型卖的是保障，随和型卖的是认同</a:t>
            </a:r>
            <a:endParaRPr lang="zh-CN" altLang="en-US" sz="3200" dirty="0">
              <a:ln w="0"/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20750" y="2090420"/>
            <a:ext cx="1035050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 spc="200" dirty="0" smtClean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记住</a:t>
            </a:r>
            <a:endParaRPr lang="zh-CN" altLang="en-US" sz="5400" b="1" spc="200" dirty="0" smtClean="0">
              <a:solidFill>
                <a:srgbClr val="C00000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销售就是把我们的思想装进顾客的脑袋，把顾客的金钱装进我们的口袋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“把话说出去，把钱收回来”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销售就是完成从产品到货币的惊险一跃。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977265" y="2884805"/>
            <a:ext cx="6964680" cy="108839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</a:t>
            </a:r>
            <a:r>
              <a:rPr lang="en-US" altLang="zh-CN" sz="5400" b="1" dirty="0">
                <a:solidFill>
                  <a:schemeClr val="accent1"/>
                </a:solidFill>
                <a:latin typeface="楷体" panose="02010609060101010101" charset="-122"/>
                <a:ea typeface="楷体" panose="02010609060101010101" charset="-122"/>
              </a:rPr>
              <a:t>.</a:t>
            </a:r>
            <a:r>
              <a:rPr lang="zh-CN" altLang="en-US" sz="5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人生因销售而伟大</a:t>
            </a:r>
            <a:endParaRPr lang="zh-CN" altLang="en-US" sz="5400" b="1" spc="200" dirty="0">
              <a:solidFill>
                <a:schemeClr val="accent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599590" y="0"/>
            <a:ext cx="5592410" cy="6858000"/>
            <a:chOff x="6599590" y="0"/>
            <a:chExt cx="5592410" cy="6858000"/>
          </a:xfrm>
        </p:grpSpPr>
        <p:sp>
          <p:nvSpPr>
            <p:cNvPr id="39" name="任意多边形 38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1"/>
              <a:srcRect/>
              <a:stretch>
                <a:fillRect l="-42104" r="-41914"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41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43" name="Freeform 9"/>
            <p:cNvSpPr>
              <a:spLocks noEditPoints="1"/>
            </p:cNvSpPr>
            <p:nvPr/>
          </p:nvSpPr>
          <p:spPr bwMode="auto">
            <a:xfrm>
              <a:off x="6599590" y="0"/>
              <a:ext cx="2791973" cy="6858000"/>
            </a:xfrm>
            <a:custGeom>
              <a:avLst/>
              <a:gdLst>
                <a:gd name="T0" fmla="*/ 2347 w 2347"/>
                <a:gd name="T1" fmla="*/ 0 h 5765"/>
                <a:gd name="T2" fmla="*/ 2243 w 2347"/>
                <a:gd name="T3" fmla="*/ 0 h 5765"/>
                <a:gd name="T4" fmla="*/ 0 w 2347"/>
                <a:gd name="T5" fmla="*/ 5765 h 5765"/>
                <a:gd name="T6" fmla="*/ 441 w 2347"/>
                <a:gd name="T7" fmla="*/ 5765 h 5765"/>
                <a:gd name="T8" fmla="*/ 2347 w 2347"/>
                <a:gd name="T9" fmla="*/ 0 h 5765"/>
                <a:gd name="T10" fmla="*/ 2347 w 2347"/>
                <a:gd name="T11" fmla="*/ 0 h 5765"/>
                <a:gd name="T12" fmla="*/ 2347 w 2347"/>
                <a:gd name="T13" fmla="*/ 0 h 5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7" h="5765">
                  <a:moveTo>
                    <a:pt x="2347" y="0"/>
                  </a:moveTo>
                  <a:lnTo>
                    <a:pt x="2243" y="0"/>
                  </a:lnTo>
                  <a:lnTo>
                    <a:pt x="0" y="5765"/>
                  </a:lnTo>
                  <a:lnTo>
                    <a:pt x="441" y="5765"/>
                  </a:lnTo>
                  <a:lnTo>
                    <a:pt x="2347" y="0"/>
                  </a:lnTo>
                  <a:close/>
                  <a:moveTo>
                    <a:pt x="2347" y="0"/>
                  </a:moveTo>
                  <a:lnTo>
                    <a:pt x="2347" y="0"/>
                  </a:lnTo>
                  <a:close/>
                </a:path>
              </a:pathLst>
            </a:custGeom>
            <a:solidFill>
              <a:srgbClr val="231815">
                <a:alpha val="2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5" name="任意多边形 44"/>
          <p:cNvSpPr/>
          <p:nvPr/>
        </p:nvSpPr>
        <p:spPr bwMode="auto">
          <a:xfrm flipH="1" flipV="1">
            <a:off x="0" y="0"/>
            <a:ext cx="2252044" cy="5794416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pic>
        <p:nvPicPr>
          <p:cNvPr id="2" name="图片 1" descr="微信图片_201804170909336"/>
          <p:cNvPicPr>
            <a:picLocks noChangeAspect="1"/>
          </p:cNvPicPr>
          <p:nvPr/>
        </p:nvPicPr>
        <p:blipFill>
          <a:blip r:embed="rId2">
            <a:lum bright="18000"/>
          </a:blip>
          <a:stretch>
            <a:fillRect/>
          </a:stretch>
        </p:blipFill>
        <p:spPr>
          <a:xfrm>
            <a:off x="342900" y="361950"/>
            <a:ext cx="923925" cy="89471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92705" y="1334770"/>
            <a:ext cx="7006590" cy="4189095"/>
            <a:chOff x="4083" y="1998"/>
            <a:chExt cx="11034" cy="6597"/>
          </a:xfrm>
        </p:grpSpPr>
        <p:sp>
          <p:nvSpPr>
            <p:cNvPr id="3" name="文本框 2"/>
            <p:cNvSpPr txBox="1"/>
            <p:nvPr/>
          </p:nvSpPr>
          <p:spPr>
            <a:xfrm>
              <a:off x="7531" y="3799"/>
              <a:ext cx="4138" cy="47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3200" b="1" spc="2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拓展人脉</a:t>
              </a:r>
              <a:endParaRPr lang="zh-CN" altLang="en-US" sz="3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3200" b="1" spc="2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开阔眼界</a:t>
              </a:r>
              <a:endParaRPr lang="zh-CN" altLang="en-US" sz="3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3200" b="1" spc="2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帮助他人</a:t>
              </a:r>
              <a:endParaRPr lang="zh-CN" altLang="en-US" sz="3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anose="05000000000000000000" pitchFamily="2" charset="2"/>
                <a:buChar char="n"/>
              </a:pPr>
              <a:r>
                <a:rPr lang="zh-CN" altLang="en-US" sz="3200" b="1" spc="200" dirty="0">
                  <a:solidFill>
                    <a:schemeClr val="tx1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成就自我</a:t>
              </a:r>
              <a:endParaRPr lang="zh-CN" altLang="en-US" sz="3200" b="1" spc="200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4083" y="1998"/>
              <a:ext cx="11035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36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销售是一份提升幸福指数的职业</a:t>
              </a:r>
              <a:endParaRPr lang="zh-CN" altLang="en-US" sz="36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957070" y="1403985"/>
            <a:ext cx="8278495" cy="4859252"/>
            <a:chOff x="1570" y="1998"/>
            <a:chExt cx="13037" cy="8155"/>
          </a:xfrm>
        </p:grpSpPr>
        <p:sp>
          <p:nvSpPr>
            <p:cNvPr id="6" name="文本框 5"/>
            <p:cNvSpPr txBox="1"/>
            <p:nvPr/>
          </p:nvSpPr>
          <p:spPr>
            <a:xfrm>
              <a:off x="7694" y="1998"/>
              <a:ext cx="4367" cy="1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 b="1" spc="200" dirty="0" smtClean="0">
                  <a:solidFill>
                    <a:srgbClr val="C00000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拓展人脉</a:t>
              </a:r>
              <a:endParaRPr lang="zh-CN" altLang="en-US" sz="4400" b="1" spc="200" dirty="0" smtClean="0">
                <a:solidFill>
                  <a:srgbClr val="C00000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7694" y="4112"/>
              <a:ext cx="6783" cy="1083"/>
              <a:chOff x="2316268" y="1845733"/>
              <a:chExt cx="4307205" cy="687574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2316268" y="1845733"/>
                <a:ext cx="1117600" cy="6875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36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人脉</a:t>
                </a:r>
                <a:endParaRPr lang="zh-CN" altLang="en-US" sz="3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" name="右箭头 3"/>
              <p:cNvSpPr/>
              <p:nvPr/>
            </p:nvSpPr>
            <p:spPr>
              <a:xfrm>
                <a:off x="3433533" y="2026543"/>
                <a:ext cx="2032000" cy="369332"/>
              </a:xfrm>
              <a:prstGeom prst="rightArrow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5465868" y="1845733"/>
                <a:ext cx="1157605" cy="646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3600" b="1" dirty="0" smtClean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钱脉</a:t>
                </a:r>
                <a:endParaRPr lang="zh-CN" altLang="en-US" sz="3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7067" y="5790"/>
              <a:ext cx="7540" cy="3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营销  </a:t>
              </a:r>
              <a:endPara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就像蜘蛛结网</a:t>
              </a:r>
              <a:endPara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用心建立自己的人脉关系</a:t>
              </a:r>
              <a:endPara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173" b="8889"/>
            <a:stretch>
              <a:fillRect/>
            </a:stretch>
          </p:blipFill>
          <p:spPr>
            <a:xfrm>
              <a:off x="1570" y="3554"/>
              <a:ext cx="5532" cy="659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209899" y="1088073"/>
            <a:ext cx="25893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开阔眼见</a:t>
            </a:r>
            <a:endParaRPr lang="zh-CN" altLang="en-US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624840" y="1857514"/>
            <a:ext cx="1046440" cy="46744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读万卷书不如行万里路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心有多大舞台就有多大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示 11"/>
          <p:cNvGraphicFramePr/>
          <p:nvPr/>
        </p:nvGraphicFramePr>
        <p:xfrm>
          <a:off x="1077551" y="1088073"/>
          <a:ext cx="9547289" cy="55818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73175" y="1075055"/>
            <a:ext cx="9487535" cy="4633638"/>
            <a:chOff x="1692" y="1448"/>
            <a:chExt cx="14941" cy="7297"/>
          </a:xfrm>
        </p:grpSpPr>
        <p:sp>
          <p:nvSpPr>
            <p:cNvPr id="5" name="文本框 4"/>
            <p:cNvSpPr txBox="1"/>
            <p:nvPr/>
          </p:nvSpPr>
          <p:spPr>
            <a:xfrm>
              <a:off x="1692" y="1448"/>
              <a:ext cx="4307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帮助他人</a:t>
              </a:r>
              <a:endPara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005" y="4580"/>
              <a:ext cx="4280" cy="10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赠</a:t>
              </a:r>
              <a:r>
                <a:rPr lang="zh-CN" altLang="en-US" sz="3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人玫瑰</a:t>
              </a:r>
              <a:endPara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2366" y="7555"/>
              <a:ext cx="4267" cy="1069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dist"/>
              <a:r>
                <a:rPr lang="zh-CN" altLang="en-US" sz="3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手留余香</a:t>
              </a:r>
              <a:endPara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193494">
              <a:off x="6479" y="3976"/>
              <a:ext cx="7151" cy="476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6" name="椭圆 5"/>
          <p:cNvSpPr/>
          <p:nvPr/>
        </p:nvSpPr>
        <p:spPr>
          <a:xfrm>
            <a:off x="3966665" y="1300163"/>
            <a:ext cx="5087050" cy="1076770"/>
          </a:xfrm>
          <a:prstGeom prst="ellipse">
            <a:avLst/>
          </a:prstGeom>
          <a:solidFill>
            <a:schemeClr val="accent1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训练不断 成长不断</a:t>
            </a:r>
            <a:endParaRPr lang="zh-CN" altLang="en-US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37840" y="5385435"/>
            <a:ext cx="6887210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一般人是做不了销售的</a:t>
            </a:r>
            <a:endParaRPr lang="zh-CN" altLang="en-US" sz="4000" b="1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做的了销售都不是一般人</a:t>
            </a:r>
            <a:endParaRPr lang="zh-CN" altLang="en-US" sz="4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66526" y="4395318"/>
            <a:ext cx="18954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销售能力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49192" y="4395318"/>
            <a:ext cx="1776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沟通能力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1454" y="2963974"/>
            <a:ext cx="149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管理能力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381590" y="2966672"/>
            <a:ext cx="1497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组织能力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14733" y="2381193"/>
            <a:ext cx="3734320" cy="3004469"/>
            <a:chOff x="1809389" y="2612712"/>
            <a:chExt cx="1929271" cy="2198597"/>
          </a:xfrm>
          <a:solidFill>
            <a:srgbClr val="E1C31F"/>
          </a:solidFill>
        </p:grpSpPr>
        <p:sp>
          <p:nvSpPr>
            <p:cNvPr id="14" name="右箭头 13"/>
            <p:cNvSpPr/>
            <p:nvPr/>
          </p:nvSpPr>
          <p:spPr>
            <a:xfrm rot="16200000">
              <a:off x="1674726" y="3189279"/>
              <a:ext cx="2198597" cy="1045464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圆角右箭头 15"/>
            <p:cNvSpPr/>
            <p:nvPr/>
          </p:nvSpPr>
          <p:spPr>
            <a:xfrm>
              <a:off x="2747081" y="3337059"/>
              <a:ext cx="991579" cy="1474249"/>
            </a:xfrm>
            <a:prstGeom prst="ben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圆角右箭头 16"/>
            <p:cNvSpPr/>
            <p:nvPr/>
          </p:nvSpPr>
          <p:spPr>
            <a:xfrm flipH="1">
              <a:off x="1809389" y="3337057"/>
              <a:ext cx="991579" cy="1474249"/>
            </a:xfrm>
            <a:prstGeom prst="ben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solidFill>
                  <a:schemeClr val="tx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73175" y="1075055"/>
            <a:ext cx="273494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成就自我</a:t>
            </a:r>
            <a:endParaRPr lang="zh-CN" altLang="en-US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56920" y="1336146"/>
            <a:ext cx="10678161" cy="4516014"/>
            <a:chOff x="2274" y="1998"/>
            <a:chExt cx="16816" cy="7112"/>
          </a:xfrm>
        </p:grpSpPr>
        <p:pic>
          <p:nvPicPr>
            <p:cNvPr id="6" name="图片 5" descr="QQ截图2016033116393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454" y="3023"/>
              <a:ext cx="3636" cy="5703"/>
            </a:xfrm>
            <a:prstGeom prst="rect">
              <a:avLst/>
            </a:prstGeom>
            <a:effectLst>
              <a:softEdge rad="317500"/>
            </a:effectLst>
          </p:spPr>
        </p:pic>
        <p:sp>
          <p:nvSpPr>
            <p:cNvPr id="9" name="标题 1"/>
            <p:cNvSpPr>
              <a:spLocks noGrp="1"/>
            </p:cNvSpPr>
            <p:nvPr/>
          </p:nvSpPr>
          <p:spPr>
            <a:xfrm>
              <a:off x="6543" y="1998"/>
              <a:ext cx="6113" cy="1025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微软雅黑" panose="020B0503020204020204" pitchFamily="34" charset="-122"/>
                  <a:cs typeface="+mj-cs"/>
                </a:defRPr>
              </a:lvl1pPr>
            </a:lstStyle>
            <a:p>
              <a:r>
                <a:rPr lang="zh-CN" altLang="en-US" sz="4000" b="1" dirty="0" smtClean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accent5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老太太买苹果</a:t>
              </a:r>
              <a:endParaRPr lang="zh-CN" altLang="en-US" sz="40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内容占位符 2"/>
            <p:cNvSpPr>
              <a:spLocks noGrp="1"/>
            </p:cNvSpPr>
            <p:nvPr/>
          </p:nvSpPr>
          <p:spPr>
            <a:xfrm>
              <a:off x="2274" y="3407"/>
              <a:ext cx="13193" cy="5703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71628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一位老太太去买菜，路过水果摊，看到有卖苹果的</a:t>
              </a:r>
              <a:r>
                <a:rPr lang="zh-CN" altLang="en-US" sz="24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商贩。</a:t>
              </a:r>
              <a:endParaRPr lang="zh-CN" altLang="en-US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就问：“苹果怎么样啊?”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商贩说：</a:t>
              </a:r>
              <a:r>
                <a:rPr lang="zh-CN" altLang="en-US" sz="2400" b="1" u="sng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400" b="1" u="sng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我的苹果特别好吃，又大又甜!”</a:t>
              </a:r>
              <a:endParaRPr lang="zh-CN" altLang="en-US" sz="24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200000"/>
                </a:lnSpc>
                <a:spcBef>
                  <a:spcPts val="0"/>
                </a:spcBef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老太太听了摇摇头走了。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63525" y="1648460"/>
            <a:ext cx="11664950" cy="3561080"/>
            <a:chOff x="776" y="2368"/>
            <a:chExt cx="18370" cy="5608"/>
          </a:xfrm>
        </p:grpSpPr>
        <p:sp>
          <p:nvSpPr>
            <p:cNvPr id="3" name="文本框 2"/>
            <p:cNvSpPr txBox="1"/>
            <p:nvPr/>
          </p:nvSpPr>
          <p:spPr>
            <a:xfrm>
              <a:off x="3208" y="2368"/>
              <a:ext cx="12784" cy="2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销售是一份通向成功的黄金职业</a:t>
              </a:r>
              <a:endParaRPr lang="zh-CN" altLang="en-US" sz="4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6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</a:t>
              </a:r>
              <a:endParaRPr lang="zh-CN" altLang="en-US" sz="36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3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 </a:t>
              </a:r>
              <a:r>
                <a:rPr lang="en-US" altLang="zh-CN" sz="3600" b="1" dirty="0" smtClean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sz="3600" b="1" dirty="0" smtClean="0">
                  <a:ln w="6600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销售</a:t>
              </a:r>
              <a:r>
                <a:rPr lang="en-US" altLang="zh-CN" sz="3600" b="1" dirty="0" smtClean="0">
                  <a:ln w="6600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=</a:t>
              </a:r>
              <a:r>
                <a:rPr lang="zh-CN" altLang="en-US" sz="3600" b="1" dirty="0" smtClean="0">
                  <a:ln w="6600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前途</a:t>
              </a:r>
              <a:r>
                <a:rPr lang="en-US" altLang="zh-CN" sz="3600" b="1" dirty="0" smtClean="0">
                  <a:ln w="6600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r>
                <a:rPr lang="zh-CN" altLang="en-US" sz="3600" b="1" dirty="0" smtClean="0">
                  <a:ln w="6600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“钱”途</a:t>
              </a:r>
              <a:endParaRPr lang="zh-CN" altLang="en-US" sz="3600" b="1" dirty="0" smtClean="0">
                <a:ln w="6600">
                  <a:noFill/>
                  <a:prstDash val="solid"/>
                </a:ln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776" y="6088"/>
              <a:ext cx="1837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据调查：中国民营企业家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90%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是销售起家，世界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500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强企业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CEO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70%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是销售出身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管理大师彼得德鲁克：未来的总经理，有</a:t>
              </a:r>
              <a:r>
                <a:rPr lang="en-US" altLang="zh-CN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99%</a:t>
              </a:r>
              <a:r>
                <a:rPr lang="zh-CN" altLang="en-US" sz="24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将从销售人员中产生。</a:t>
              </a:r>
              <a:endPara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70635" y="2044590"/>
            <a:ext cx="9649787" cy="2768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4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销售是改变人生的创业选择</a:t>
            </a:r>
            <a:endParaRPr lang="zh-CN" altLang="en-US" sz="4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48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也许创业需要很多条件，但是销售能够帮你白手起家！</a:t>
            </a:r>
            <a:endPara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销售需要最多的是</a:t>
            </a:r>
            <a:r>
              <a:rPr lang="zh-CN" altLang="en-US" sz="36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坚持、勤劳与智慧。</a:t>
            </a:r>
            <a:endParaRPr lang="en-US" altLang="zh-CN" sz="3600" b="1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13601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8" name="文本框 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66446" y="2173923"/>
            <a:ext cx="10658525" cy="25095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600" b="1" dirty="0" smtClean="0">
                <a:ln w="10160">
                  <a:noFill/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不做总统，就做推销员！</a:t>
            </a:r>
            <a:endParaRPr lang="zh-CN" altLang="en-US" sz="6600" b="1" dirty="0" smtClean="0">
              <a:ln w="10160">
                <a:noFill/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6600" b="1" dirty="0" smtClean="0">
              <a:ln w="10160">
                <a:noFill/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400" b="1" dirty="0" smtClean="0">
                <a:ln w="10160">
                  <a:noFill/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——</a:t>
            </a:r>
            <a:r>
              <a:rPr lang="zh-CN" altLang="en-US" sz="4400" b="1" dirty="0" smtClean="0">
                <a:ln w="10160">
                  <a:noFill/>
                  <a:prstDash val="solid"/>
                </a:ln>
                <a:solidFill>
                  <a:schemeClr val="tx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美国总统  罗斯福</a:t>
            </a:r>
            <a:endParaRPr lang="zh-CN" altLang="en-US" sz="4400" b="1" dirty="0" smtClean="0">
              <a:ln w="10160">
                <a:noFill/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6599590" y="0"/>
            <a:ext cx="5592410" cy="6858000"/>
            <a:chOff x="6599590" y="0"/>
            <a:chExt cx="5592410" cy="6858000"/>
          </a:xfrm>
        </p:grpSpPr>
        <p:sp>
          <p:nvSpPr>
            <p:cNvPr id="13" name="任意多边形 12"/>
            <p:cNvSpPr/>
            <p:nvPr/>
          </p:nvSpPr>
          <p:spPr bwMode="auto">
            <a:xfrm>
              <a:off x="6599590" y="0"/>
              <a:ext cx="5592410" cy="6858000"/>
            </a:xfrm>
            <a:custGeom>
              <a:avLst/>
              <a:gdLst>
                <a:gd name="connsiteX0" fmla="*/ 2665414 w 5592410"/>
                <a:gd name="connsiteY0" fmla="*/ 0 h 6858000"/>
                <a:gd name="connsiteX1" fmla="*/ 2852064 w 5592410"/>
                <a:gd name="connsiteY1" fmla="*/ 0 h 6858000"/>
                <a:gd name="connsiteX2" fmla="*/ 5405760 w 5592410"/>
                <a:gd name="connsiteY2" fmla="*/ 0 h 6858000"/>
                <a:gd name="connsiteX3" fmla="*/ 5592410 w 5592410"/>
                <a:gd name="connsiteY3" fmla="*/ 0 h 6858000"/>
                <a:gd name="connsiteX4" fmla="*/ 5592410 w 5592410"/>
                <a:gd name="connsiteY4" fmla="*/ 6858000 h 6858000"/>
                <a:gd name="connsiteX5" fmla="*/ 5405760 w 5592410"/>
                <a:gd name="connsiteY5" fmla="*/ 6858000 h 6858000"/>
                <a:gd name="connsiteX6" fmla="*/ 186650 w 5592410"/>
                <a:gd name="connsiteY6" fmla="*/ 6858000 h 6858000"/>
                <a:gd name="connsiteX7" fmla="*/ 0 w 5592410"/>
                <a:gd name="connsiteY7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2410" h="6858000">
                  <a:moveTo>
                    <a:pt x="2665414" y="0"/>
                  </a:moveTo>
                  <a:lnTo>
                    <a:pt x="2852064" y="0"/>
                  </a:lnTo>
                  <a:lnTo>
                    <a:pt x="5405760" y="0"/>
                  </a:lnTo>
                  <a:lnTo>
                    <a:pt x="5592410" y="0"/>
                  </a:lnTo>
                  <a:lnTo>
                    <a:pt x="5592410" y="6858000"/>
                  </a:lnTo>
                  <a:lnTo>
                    <a:pt x="5405760" y="6858000"/>
                  </a:lnTo>
                  <a:lnTo>
                    <a:pt x="186650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8686008" y="0"/>
              <a:ext cx="598355" cy="1268413"/>
              <a:chOff x="8276754" y="0"/>
              <a:chExt cx="924118" cy="1958975"/>
            </a:xfrm>
          </p:grpSpPr>
          <p:sp>
            <p:nvSpPr>
              <p:cNvPr id="18" name="Freeform 18"/>
              <p:cNvSpPr/>
              <p:nvPr/>
            </p:nvSpPr>
            <p:spPr bwMode="auto">
              <a:xfrm>
                <a:off x="8276754" y="558800"/>
                <a:ext cx="671513" cy="1054100"/>
              </a:xfrm>
              <a:custGeom>
                <a:avLst/>
                <a:gdLst>
                  <a:gd name="T0" fmla="*/ 156 w 156"/>
                  <a:gd name="T1" fmla="*/ 0 h 246"/>
                  <a:gd name="T2" fmla="*/ 0 w 156"/>
                  <a:gd name="T3" fmla="*/ 42 h 246"/>
                  <a:gd name="T4" fmla="*/ 61 w 156"/>
                  <a:gd name="T5" fmla="*/ 246 h 246"/>
                  <a:gd name="T6" fmla="*/ 156 w 156"/>
                  <a:gd name="T7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6" h="246">
                    <a:moveTo>
                      <a:pt x="156" y="0"/>
                    </a:moveTo>
                    <a:cubicBezTo>
                      <a:pt x="0" y="42"/>
                      <a:pt x="0" y="42"/>
                      <a:pt x="0" y="42"/>
                    </a:cubicBezTo>
                    <a:cubicBezTo>
                      <a:pt x="0" y="42"/>
                      <a:pt x="72" y="93"/>
                      <a:pt x="61" y="246"/>
                    </a:cubicBezTo>
                    <a:lnTo>
                      <a:pt x="156" y="0"/>
                    </a:lnTo>
                    <a:close/>
                  </a:path>
                </a:pathLst>
              </a:custGeom>
              <a:solidFill>
                <a:srgbClr val="BDBD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" name="Freeform 14"/>
              <p:cNvSpPr/>
              <p:nvPr/>
            </p:nvSpPr>
            <p:spPr bwMode="auto">
              <a:xfrm>
                <a:off x="8365847" y="0"/>
                <a:ext cx="835025" cy="1958975"/>
              </a:xfrm>
              <a:custGeom>
                <a:avLst/>
                <a:gdLst>
                  <a:gd name="T0" fmla="*/ 10 w 194"/>
                  <a:gd name="T1" fmla="*/ 460 h 460"/>
                  <a:gd name="T2" fmla="*/ 0 w 194"/>
                  <a:gd name="T3" fmla="*/ 51 h 460"/>
                  <a:gd name="T4" fmla="*/ 77 w 194"/>
                  <a:gd name="T5" fmla="*/ 0 h 460"/>
                  <a:gd name="T6" fmla="*/ 194 w 194"/>
                  <a:gd name="T7" fmla="*/ 0 h 460"/>
                  <a:gd name="T8" fmla="*/ 10 w 194"/>
                  <a:gd name="T9" fmla="*/ 460 h 4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460">
                    <a:moveTo>
                      <a:pt x="10" y="460"/>
                    </a:moveTo>
                    <a:cubicBezTo>
                      <a:pt x="133" y="144"/>
                      <a:pt x="0" y="51"/>
                      <a:pt x="0" y="5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194" y="0"/>
                      <a:pt x="194" y="0"/>
                      <a:pt x="194" y="0"/>
                    </a:cubicBezTo>
                    <a:lnTo>
                      <a:pt x="10" y="460"/>
                    </a:lnTo>
                    <a:close/>
                  </a:path>
                </a:pathLst>
              </a:custGeom>
              <a:solidFill>
                <a:srgbClr val="EF53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50452" y="5559257"/>
            <a:ext cx="136769" cy="889000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2" name="椭圆 1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6599590" y="0"/>
            <a:ext cx="2791973" cy="6858000"/>
          </a:xfrm>
          <a:custGeom>
            <a:avLst/>
            <a:gdLst>
              <a:gd name="T0" fmla="*/ 2347 w 2347"/>
              <a:gd name="T1" fmla="*/ 0 h 5765"/>
              <a:gd name="T2" fmla="*/ 2243 w 2347"/>
              <a:gd name="T3" fmla="*/ 0 h 5765"/>
              <a:gd name="T4" fmla="*/ 0 w 2347"/>
              <a:gd name="T5" fmla="*/ 5765 h 5765"/>
              <a:gd name="T6" fmla="*/ 441 w 2347"/>
              <a:gd name="T7" fmla="*/ 5765 h 5765"/>
              <a:gd name="T8" fmla="*/ 2347 w 2347"/>
              <a:gd name="T9" fmla="*/ 0 h 5765"/>
              <a:gd name="T10" fmla="*/ 2347 w 2347"/>
              <a:gd name="T11" fmla="*/ 0 h 5765"/>
              <a:gd name="T12" fmla="*/ 2347 w 2347"/>
              <a:gd name="T13" fmla="*/ 0 h 5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47" h="5765">
                <a:moveTo>
                  <a:pt x="2347" y="0"/>
                </a:moveTo>
                <a:lnTo>
                  <a:pt x="2243" y="0"/>
                </a:lnTo>
                <a:lnTo>
                  <a:pt x="0" y="5765"/>
                </a:lnTo>
                <a:lnTo>
                  <a:pt x="441" y="5765"/>
                </a:lnTo>
                <a:lnTo>
                  <a:pt x="2347" y="0"/>
                </a:lnTo>
                <a:close/>
                <a:moveTo>
                  <a:pt x="2347" y="0"/>
                </a:moveTo>
                <a:lnTo>
                  <a:pt x="2347" y="0"/>
                </a:lnTo>
                <a:close/>
              </a:path>
            </a:pathLst>
          </a:custGeom>
          <a:solidFill>
            <a:srgbClr val="231815">
              <a:alpha val="25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5" name="图片 24" descr="微信图片_201804170909336"/>
          <p:cNvPicPr>
            <a:picLocks noChangeAspect="1"/>
          </p:cNvPicPr>
          <p:nvPr/>
        </p:nvPicPr>
        <p:blipFill>
          <a:blip r:embed="rId1">
            <a:lum bright="18000"/>
          </a:blip>
          <a:stretch>
            <a:fillRect/>
          </a:stretch>
        </p:blipFill>
        <p:spPr>
          <a:xfrm>
            <a:off x="8743950" y="3568700"/>
            <a:ext cx="2714625" cy="2628265"/>
          </a:xfrm>
          <a:prstGeom prst="rect">
            <a:avLst/>
          </a:prstGeom>
          <a:effectLst>
            <a:glow rad="50800">
              <a:schemeClr val="accent1">
                <a:alpha val="89000"/>
              </a:schemeClr>
            </a:glow>
            <a:outerShdw blurRad="431800" dist="38100" algn="l" rotWithShape="0">
              <a:prstClr val="black">
                <a:alpha val="40000"/>
              </a:prstClr>
            </a:outerShdw>
            <a:reflection endPos="0" dir="5400000" sy="-100000" algn="bl" rotWithShape="0"/>
          </a:effectLst>
        </p:spPr>
      </p:pic>
      <p:grpSp>
        <p:nvGrpSpPr>
          <p:cNvPr id="26" name="组合 25"/>
          <p:cNvGrpSpPr/>
          <p:nvPr/>
        </p:nvGrpSpPr>
        <p:grpSpPr>
          <a:xfrm>
            <a:off x="450215" y="336550"/>
            <a:ext cx="2085340" cy="578485"/>
            <a:chOff x="709" y="410"/>
            <a:chExt cx="3284" cy="911"/>
          </a:xfrm>
        </p:grpSpPr>
        <p:pic>
          <p:nvPicPr>
            <p:cNvPr id="27" name="图片 2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28" name="文本框 27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608070" y="2679065"/>
            <a:ext cx="36372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sz="6600" b="1" spc="200">
                <a:solidFill>
                  <a:srgbClr val="BA171C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zh-CN" sz="6600" b="1" spc="200">
              <a:solidFill>
                <a:srgbClr val="BA171C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398905" y="938530"/>
            <a:ext cx="9394825" cy="5848985"/>
            <a:chOff x="1510" y="1262"/>
            <a:chExt cx="16180" cy="9211"/>
          </a:xfrm>
        </p:grpSpPr>
        <p:pic>
          <p:nvPicPr>
            <p:cNvPr id="5" name="图片 4" descr="QQ截图2016033116595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99" y="6193"/>
              <a:ext cx="5110" cy="4280"/>
            </a:xfrm>
            <a:prstGeom prst="rect">
              <a:avLst/>
            </a:prstGeom>
          </p:spPr>
        </p:pic>
        <p:sp>
          <p:nvSpPr>
            <p:cNvPr id="4" name="内容占位符 2"/>
            <p:cNvSpPr>
              <a:spLocks noGrp="1"/>
            </p:cNvSpPr>
            <p:nvPr/>
          </p:nvSpPr>
          <p:spPr>
            <a:xfrm>
              <a:off x="1510" y="1262"/>
              <a:ext cx="16181" cy="508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第二个商贩见状问道：</a:t>
              </a:r>
              <a:r>
                <a:rPr lang="zh-CN" altLang="en-US" sz="2400" b="1" u="sng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“老太太，您要什么苹果，我这种类很全!”</a:t>
              </a:r>
              <a:endParaRPr lang="zh-CN" altLang="en-US" sz="24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老太太说：“我想买酸点的苹果”。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商贩答道：</a:t>
              </a:r>
              <a:r>
                <a:rPr lang="zh-CN" altLang="en-US" sz="2400" b="1" u="sng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“我这苹果口感比较酸，您要多少斤?”</a:t>
              </a:r>
              <a:endParaRPr lang="zh-CN" altLang="en-US" sz="24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老太太说：“那就来一斤吧”，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之后这位老太太继续在市场逛，好像还需要买什么。 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567180" y="1061085"/>
            <a:ext cx="9058275" cy="5454650"/>
            <a:chOff x="2712" y="1230"/>
            <a:chExt cx="15742" cy="8590"/>
          </a:xfrm>
        </p:grpSpPr>
        <p:sp>
          <p:nvSpPr>
            <p:cNvPr id="4" name="内容占位符 2"/>
            <p:cNvSpPr>
              <a:spLocks noGrp="1"/>
            </p:cNvSpPr>
            <p:nvPr/>
          </p:nvSpPr>
          <p:spPr>
            <a:xfrm>
              <a:off x="2712" y="1230"/>
              <a:ext cx="15742" cy="3982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这时老太太又看到一个商贩的苹果很抢眼，又大又圆，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便去询问：“你的苹果怎么样啊?”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商贩答道：</a:t>
              </a:r>
              <a:r>
                <a:rPr lang="zh-CN" altLang="en-US" sz="2400" b="1" u="sng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“我的苹果很不错的，请问您想要什么样的苹果呢?”</a:t>
              </a:r>
              <a:endParaRPr lang="zh-CN" altLang="en-US" sz="24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>
                <a:lnSpc>
                  <a:spcPct val="150000"/>
                </a:lnSpc>
                <a:buNone/>
              </a:pP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老太太说：</a:t>
              </a:r>
              <a:r>
                <a:rPr lang="zh-CN" altLang="en-US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“我想要酸一些的”。</a:t>
              </a:r>
              <a:endPara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" name="图片 4" descr="2314145278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24" y="4728"/>
              <a:ext cx="6788" cy="5092"/>
            </a:xfrm>
            <a:prstGeom prst="rect">
              <a:avLst/>
            </a:prstGeom>
            <a:effectLst>
              <a:softEdge rad="635000"/>
            </a:effectLst>
          </p:spPr>
        </p:pic>
        <p:pic>
          <p:nvPicPr>
            <p:cNvPr id="6" name="图片 5" descr="2255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792" y="4230"/>
              <a:ext cx="3800" cy="5339"/>
            </a:xfrm>
            <a:prstGeom prst="rect">
              <a:avLst/>
            </a:prstGeom>
            <a:effectLst>
              <a:softEdge rad="31750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0400" y="868018"/>
            <a:ext cx="10901469" cy="5977705"/>
            <a:chOff x="1054" y="1077"/>
            <a:chExt cx="17168" cy="9414"/>
          </a:xfrm>
        </p:grpSpPr>
        <p:pic>
          <p:nvPicPr>
            <p:cNvPr id="4" name="图片 3" descr="001NmDkdgy6IBEYKR9a9c&amp;69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36" y="4841"/>
              <a:ext cx="7485" cy="5509"/>
            </a:xfrm>
            <a:prstGeom prst="rect">
              <a:avLst/>
            </a:prstGeom>
          </p:spPr>
        </p:pic>
        <p:pic>
          <p:nvPicPr>
            <p:cNvPr id="6" name="图片 5" descr="93d58PICmvH_10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4" y="6272"/>
              <a:ext cx="2075" cy="4219"/>
            </a:xfrm>
            <a:prstGeom prst="rect">
              <a:avLst/>
            </a:prstGeom>
          </p:spPr>
        </p:pic>
        <p:pic>
          <p:nvPicPr>
            <p:cNvPr id="5" name="图片 4" descr="2314145278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83" y="6413"/>
              <a:ext cx="5248" cy="3937"/>
            </a:xfrm>
            <a:prstGeom prst="rect">
              <a:avLst/>
            </a:prstGeom>
            <a:effectLst>
              <a:softEdge rad="635000"/>
            </a:effectLst>
          </p:spPr>
        </p:pic>
        <p:sp>
          <p:nvSpPr>
            <p:cNvPr id="8" name="内容占位符 2"/>
            <p:cNvSpPr>
              <a:spLocks noGrp="1"/>
            </p:cNvSpPr>
            <p:nvPr/>
          </p:nvSpPr>
          <p:spPr>
            <a:xfrm>
              <a:off x="1218" y="1077"/>
              <a:ext cx="15912" cy="71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625475">
                <a:lnSpc>
                  <a:spcPct val="150000"/>
                </a:lnSpc>
                <a:spcAft>
                  <a:spcPts val="0"/>
                </a:spcAft>
                <a:buNone/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第三个商贩说:</a:t>
              </a:r>
              <a:r>
                <a:rPr lang="zh-CN" altLang="en-US" sz="2000" b="1" u="sng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“一般人买苹果都是要大的甜的，您为什么要酸的呢?”</a:t>
              </a:r>
              <a:endParaRPr lang="zh-CN" altLang="en-US" sz="20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625475">
                <a:lnSpc>
                  <a:spcPct val="150000"/>
                </a:lnSpc>
                <a:spcAft>
                  <a:spcPts val="0"/>
                </a:spcAft>
                <a:buNone/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老太太说：“儿媳妇儿怀孕了，想吃点酸的”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625475">
                <a:lnSpc>
                  <a:spcPct val="150000"/>
                </a:lnSpc>
                <a:spcAft>
                  <a:spcPts val="0"/>
                </a:spcAft>
                <a:buNone/>
              </a:pP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商贩说：</a:t>
              </a:r>
              <a:r>
                <a:rPr lang="zh-CN" altLang="en-US" sz="2000" b="1" u="sng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“您对儿媳妇儿真是体贴啊，将来您媳妇儿一定能给您生一个大胖孙子。几个月前，这附近也有两家要生孩子，来我这里买苹果。您猜怎么着? 这两家都生了个儿子，你想要多少?”</a:t>
              </a:r>
              <a:endParaRPr lang="zh-CN" altLang="en-US" sz="2000" b="1" u="sng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625475">
                <a:lnSpc>
                  <a:spcPct val="150000"/>
                </a:lnSpc>
                <a:spcAft>
                  <a:spcPts val="0"/>
                </a:spcAft>
                <a:buNone/>
              </a:pP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我再来两斤吧</a:t>
              </a:r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r>
                <a:rPr lang="zh-CN" altLang="en-US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。老太太被商贩说的高兴了。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DFDFD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 bwMode="auto">
          <a:xfrm flipH="1" flipV="1">
            <a:off x="0" y="0"/>
            <a:ext cx="492978" cy="1268413"/>
          </a:xfrm>
          <a:custGeom>
            <a:avLst/>
            <a:gdLst>
              <a:gd name="connsiteX0" fmla="*/ 2252044 w 2252044"/>
              <a:gd name="connsiteY0" fmla="*/ 5794416 h 5794416"/>
              <a:gd name="connsiteX1" fmla="*/ 186650 w 2252044"/>
              <a:gd name="connsiteY1" fmla="*/ 5794416 h 5794416"/>
              <a:gd name="connsiteX2" fmla="*/ 0 w 2252044"/>
              <a:gd name="connsiteY2" fmla="*/ 5794416 h 5794416"/>
              <a:gd name="connsiteX3" fmla="*/ 2252044 w 2252044"/>
              <a:gd name="connsiteY3" fmla="*/ 0 h 5794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52044" h="5794416">
                <a:moveTo>
                  <a:pt x="2252044" y="5794416"/>
                </a:moveTo>
                <a:lnTo>
                  <a:pt x="186650" y="5794416"/>
                </a:lnTo>
                <a:lnTo>
                  <a:pt x="0" y="5794416"/>
                </a:lnTo>
                <a:lnTo>
                  <a:pt x="2252044" y="0"/>
                </a:lnTo>
                <a:close/>
              </a:path>
            </a:pathLst>
          </a:custGeom>
          <a:solidFill>
            <a:srgbClr val="B71C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/>
          </a:p>
        </p:txBody>
      </p:sp>
      <p:cxnSp>
        <p:nvCxnSpPr>
          <p:cNvPr id="43" name="直接连接符 42"/>
          <p:cNvCxnSpPr/>
          <p:nvPr/>
        </p:nvCxnSpPr>
        <p:spPr>
          <a:xfrm>
            <a:off x="3526976" y="682698"/>
            <a:ext cx="6905014" cy="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 rot="5400000">
            <a:off x="11244814" y="163700"/>
            <a:ext cx="159691" cy="1037996"/>
            <a:chOff x="354199" y="1524000"/>
            <a:chExt cx="254000" cy="1651000"/>
          </a:xfrm>
          <a:solidFill>
            <a:schemeClr val="accent1"/>
          </a:solidFill>
        </p:grpSpPr>
        <p:sp>
          <p:nvSpPr>
            <p:cNvPr id="45" name="椭圆 44"/>
            <p:cNvSpPr/>
            <p:nvPr/>
          </p:nvSpPr>
          <p:spPr>
            <a:xfrm>
              <a:off x="354199" y="1524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354199" y="1989667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54199" y="2455334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354199" y="2921000"/>
              <a:ext cx="254000" cy="254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67105" y="393700"/>
            <a:ext cx="2085340" cy="578485"/>
            <a:chOff x="709" y="410"/>
            <a:chExt cx="3284" cy="911"/>
          </a:xfrm>
        </p:grpSpPr>
        <p:pic>
          <p:nvPicPr>
            <p:cNvPr id="7" name="图片 6" descr="微信图片_201804170909336"/>
            <p:cNvPicPr>
              <a:picLocks noChangeAspect="1"/>
            </p:cNvPicPr>
            <p:nvPr/>
          </p:nvPicPr>
          <p:blipFill>
            <a:blip r:embed="rId1">
              <a:lum bright="12000"/>
            </a:blip>
            <a:stretch>
              <a:fillRect/>
            </a:stretch>
          </p:blipFill>
          <p:spPr>
            <a:xfrm>
              <a:off x="709" y="410"/>
              <a:ext cx="886" cy="858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  <a:outerShdw blurRad="50800" dist="50800" dir="5400000" sx="1000" sy="1000" algn="ctr" rotWithShape="0">
                <a:srgbClr val="000000">
                  <a:alpha val="43000"/>
                </a:srgbClr>
              </a:outerShdw>
              <a:reflection stA="45000" endPos="0" dist="50800" dir="5400000" sy="-100000" algn="bl" rotWithShape="0"/>
            </a:effectLst>
          </p:spPr>
        </p:pic>
        <p:sp>
          <p:nvSpPr>
            <p:cNvPr id="3" name="文本框 2"/>
            <p:cNvSpPr txBox="1"/>
            <p:nvPr/>
          </p:nvSpPr>
          <p:spPr>
            <a:xfrm>
              <a:off x="1775" y="410"/>
              <a:ext cx="2178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b="1" kern="1500" spc="5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+中文标题" charset="0"/>
                  <a:ea typeface="+mj-ea"/>
                </a:rPr>
                <a:t>德宇创星</a:t>
              </a:r>
              <a:endParaRPr lang="zh-CN" altLang="en-US" b="1" kern="1500" spc="5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+中文标题" charset="0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635" y="935"/>
              <a:ext cx="2358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000"/>
                <a:t>DEYU  CHUANGXING</a:t>
              </a:r>
              <a:endParaRPr lang="en-US" altLang="zh-CN" sz="100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58495" y="1010920"/>
            <a:ext cx="10875010" cy="4836351"/>
            <a:chOff x="985" y="885"/>
            <a:chExt cx="17126" cy="8133"/>
          </a:xfrm>
        </p:grpSpPr>
        <p:pic>
          <p:nvPicPr>
            <p:cNvPr id="4" name="图片 3" descr="64X58PICwCn_10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7" y="885"/>
              <a:ext cx="3849" cy="5815"/>
            </a:xfrm>
            <a:prstGeom prst="rect">
              <a:avLst/>
            </a:prstGeom>
            <a:effectLst>
              <a:softEdge rad="127000"/>
            </a:effectLst>
          </p:spPr>
        </p:pic>
        <p:sp>
          <p:nvSpPr>
            <p:cNvPr id="5" name="文本框 4"/>
            <p:cNvSpPr txBox="1"/>
            <p:nvPr/>
          </p:nvSpPr>
          <p:spPr>
            <a:xfrm>
              <a:off x="985" y="1233"/>
              <a:ext cx="12493" cy="778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716280" eaLnBrk="0" hangingPunct="0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400" kern="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商贩</a:t>
              </a:r>
              <a:r>
                <a:rPr lang="zh-CN" altLang="en-US" sz="24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又对老太太介绍其他水果：</a:t>
              </a:r>
              <a:r>
                <a:rPr lang="zh-CN" altLang="en-US" sz="2400" b="1" u="sng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“橘子也适合孕妇吃，酸甜还有多种维生素，特别有营养，您要是给媳妇儿来点橘子，她肯定开心!”</a:t>
              </a:r>
              <a:r>
                <a:rPr lang="zh-CN" altLang="en-US" sz="2400" kern="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zh-CN" altLang="en-US" sz="2400" kern="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716280" eaLnBrk="0" hangingPunct="0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400" kern="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</a:t>
              </a:r>
              <a:r>
                <a:rPr lang="zh-CN" altLang="en-US" sz="24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是嘛？好！那就来三斤橘子吧。”  </a:t>
              </a:r>
              <a:endParaRPr lang="zh-CN" altLang="en-US" sz="2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716280" eaLnBrk="0" hangingPunct="0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400" b="1" u="sng" kern="0" dirty="0" smtClean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“您人可真好，媳妇儿要是摊上了您这样的婆婆，实在太有福气了!”</a:t>
              </a:r>
              <a:r>
                <a:rPr lang="zh-CN" altLang="en-US" sz="2400" kern="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商贩称赞着老太太，又说他的水果每天都是几点进货，天天卖光，保证新鲜，要是吃好了，让老太太再过来。</a:t>
              </a:r>
              <a:endParaRPr lang="zh-CN" altLang="en-US" sz="24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indent="716280" eaLnBrk="0" hangingPunct="0">
                <a:lnSpc>
                  <a:spcPct val="130000"/>
                </a:lnSpc>
                <a:spcBef>
                  <a:spcPct val="20000"/>
                </a:spcBef>
              </a:pPr>
              <a:r>
                <a:rPr lang="zh-CN" altLang="en-US" sz="2400" kern="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老太太</a:t>
              </a:r>
              <a:r>
                <a:rPr lang="zh-CN" altLang="en-US" sz="2400" kern="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被商贩夸得开心，提着水果，满意地回家了。</a:t>
              </a:r>
              <a:endParaRPr lang="zh-CN" altLang="en-US" sz="2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 descr="QQ截图201603311737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951" y="6700"/>
              <a:ext cx="2160" cy="2065"/>
            </a:xfrm>
            <a:prstGeom prst="rect">
              <a:avLst/>
            </a:prstGeom>
            <a:effectLst>
              <a:softEdge rad="127000"/>
            </a:effectLst>
          </p:spPr>
        </p:pic>
        <p:pic>
          <p:nvPicPr>
            <p:cNvPr id="9" name="图片 8" descr="QQ截图201603311737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88" y="6700"/>
              <a:ext cx="2160" cy="2065"/>
            </a:xfrm>
            <a:prstGeom prst="rect">
              <a:avLst/>
            </a:prstGeom>
            <a:effectLst>
              <a:softEdge rad="127000"/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h_f"/>
  <p:tag name="KSO_WM_UNIT_INDEX" val="1_1_1"/>
  <p:tag name="KSO_WM_UNIT_ID" val="257*m_h_f*1_1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10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h_f"/>
  <p:tag name="KSO_WM_UNIT_INDEX" val="1_4_1"/>
  <p:tag name="KSO_WM_UNIT_ID" val="257*m_h_f*1_4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11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7"/>
  <p:tag name="KSO_WM_UNIT_ID" val="257*m_i*1_7"/>
  <p:tag name="KSO_WM_UNIT_CLEAR" val="1"/>
  <p:tag name="KSO_WM_UNIT_LAYERLEVEL" val="1_1"/>
  <p:tag name="KSO_WM_BEAUTIFY_FLAG" val="#wm#"/>
  <p:tag name="KSO_WM_DIAGRAM_GROUP_CODE" val="m1-1"/>
</p:tagLst>
</file>

<file path=ppt/tags/tag12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8"/>
  <p:tag name="KSO_WM_UNIT_ID" val="257*m_i*1_8"/>
  <p:tag name="KSO_WM_UNIT_CLEAR" val="1"/>
  <p:tag name="KSO_WM_UNIT_LAYERLEVEL" val="1_1"/>
  <p:tag name="KSO_WM_BEAUTIFY_FLAG" val="#wm#"/>
  <p:tag name="KSO_WM_DIAGRAM_GROUP_CODE" val="m1-1"/>
</p:tagLst>
</file>

<file path=ppt/tags/tag13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h_f"/>
  <p:tag name="KSO_WM_UNIT_INDEX" val="1_5_1"/>
  <p:tag name="KSO_WM_UNIT_ID" val="257*m_h_f*1_5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14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9"/>
  <p:tag name="KSO_WM_UNIT_ID" val="257*m_i*1_9"/>
  <p:tag name="KSO_WM_UNIT_CLEAR" val="1"/>
  <p:tag name="KSO_WM_UNIT_LAYERLEVEL" val="1_1"/>
  <p:tag name="KSO_WM_BEAUTIFY_FLAG" val="#wm#"/>
  <p:tag name="KSO_WM_DIAGRAM_GROUP_CODE" val="m1-1"/>
</p:tagLst>
</file>

<file path=ppt/tags/tag15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10"/>
  <p:tag name="KSO_WM_UNIT_ID" val="257*m_i*1_10"/>
  <p:tag name="KSO_WM_UNIT_CLEAR" val="1"/>
  <p:tag name="KSO_WM_UNIT_LAYERLEVEL" val="1_1"/>
  <p:tag name="KSO_WM_BEAUTIFY_FLAG" val="#wm#"/>
  <p:tag name="KSO_WM_DIAGRAM_GROUP_CODE" val="m1-1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l_i"/>
  <p:tag name="KSO_WM_UNIT_INDEX" val="1_1"/>
  <p:tag name="KSO_WM_UNIT_ID" val="custom160201_14*l_i*1_1"/>
  <p:tag name="KSO_WM_UNIT_CLEAR" val="1"/>
  <p:tag name="KSO_WM_UNIT_LAYERLEVEL" val="1_1"/>
  <p:tag name="KSO_WM_DIAGRAM_GROUP_CODE" val="l1-2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l_i"/>
  <p:tag name="KSO_WM_UNIT_INDEX" val="1_3"/>
  <p:tag name="KSO_WM_UNIT_ID" val="custom160201_14*l_i*1_3"/>
  <p:tag name="KSO_WM_UNIT_CLEAR" val="1"/>
  <p:tag name="KSO_WM_UNIT_LAYERLEVEL" val="1_1"/>
  <p:tag name="KSO_WM_DIAGRAM_GROUP_CODE" val="l1-2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l_h_a"/>
  <p:tag name="KSO_WM_UNIT_INDEX" val="1_1_1"/>
  <p:tag name="KSO_WM_UNIT_ID" val="custom160201_14*l_h_a*1_1_1"/>
  <p:tag name="KSO_WM_UNIT_CLEAR" val="1"/>
  <p:tag name="KSO_WM_UNIT_LAYERLEVEL" val="1_1_1"/>
  <p:tag name="KSO_WM_UNIT_VALUE" val="12"/>
  <p:tag name="KSO_WM_UNIT_HIGHLIGHT" val="0"/>
  <p:tag name="KSO_WM_UNIT_COMPATIBLE" val="0"/>
  <p:tag name="KSO_WM_UNIT_PRESET_TEXT_INDEX" val="3"/>
  <p:tag name="KSO_WM_UNIT_PRESET_TEXT_LEN" val="12"/>
  <p:tag name="KSO_WM_DIAGRAM_GROUP_CODE" val="l1-2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l_i"/>
  <p:tag name="KSO_WM_UNIT_INDEX" val="1_2"/>
  <p:tag name="KSO_WM_UNIT_ID" val="custom160201_14*l_i*1_2"/>
  <p:tag name="KSO_WM_UNIT_CLEAR" val="1"/>
  <p:tag name="KSO_WM_UNIT_LAYERLEVEL" val="1_1"/>
  <p:tag name="KSO_WM_DIAGRAM_GROUP_CODE" val="l1-2"/>
</p:tagLst>
</file>

<file path=ppt/tags/tag2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1"/>
  <p:tag name="KSO_WM_UNIT_ID" val="257*m_i*1_1"/>
  <p:tag name="KSO_WM_UNIT_CLEAR" val="1"/>
  <p:tag name="KSO_WM_UNIT_LAYERLEVEL" val="1_1"/>
  <p:tag name="KSO_WM_BEAUTIFY_FLAG" val="#wm#"/>
  <p:tag name="KSO_WM_DIAGRAM_GROUP_CODE" val="m1-1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l_h_a"/>
  <p:tag name="KSO_WM_UNIT_INDEX" val="1_2_1"/>
  <p:tag name="KSO_WM_UNIT_ID" val="custom160201_14*l_h_a*1_2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2"/>
  <p:tag name="KSO_WM_DIAGRAM_GROUP_CODE" val="l1-2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l_i"/>
  <p:tag name="KSO_WM_UNIT_INDEX" val="1_4"/>
  <p:tag name="KSO_WM_UNIT_ID" val="custom160201_14*l_i*1_4"/>
  <p:tag name="KSO_WM_UNIT_CLEAR" val="1"/>
  <p:tag name="KSO_WM_UNIT_LAYERLEVEL" val="1_1"/>
  <p:tag name="KSO_WM_DIAGRAM_GROUP_CODE" val="l1-2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a"/>
  <p:tag name="KSO_WM_UNIT_INDEX" val="1"/>
  <p:tag name="KSO_WM_UNIT_ID" val="custom160201_14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201_20*i*8"/>
  <p:tag name="KSO_WM_TEMPLATE_CATEGORY" val="custom"/>
  <p:tag name="KSO_WM_TEMPLATE_INDEX" val="16020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q_i"/>
  <p:tag name="KSO_WM_UNIT_INDEX" val="1_6"/>
  <p:tag name="KSO_WM_UNIT_ID" val="custom160201_20*q_i*1_6"/>
  <p:tag name="KSO_WM_UNIT_CLEAR" val="1"/>
  <p:tag name="KSO_WM_UNIT_LAYERLEVEL" val="1_1"/>
  <p:tag name="KSO_WM_DIAGRAM_GROUP_CODE" val="q1-1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q_i"/>
  <p:tag name="KSO_WM_UNIT_INDEX" val="1_7"/>
  <p:tag name="KSO_WM_UNIT_ID" val="custom160201_20*q_i*1_7"/>
  <p:tag name="KSO_WM_UNIT_CLEAR" val="1"/>
  <p:tag name="KSO_WM_UNIT_LAYERLEVEL" val="1_1"/>
  <p:tag name="KSO_WM_DIAGRAM_GROUP_CODE" val="q1-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q_h_f"/>
  <p:tag name="KSO_WM_UNIT_INDEX" val="1_1_1"/>
  <p:tag name="KSO_WM_UNIT_ID" val="custom160201_20*q_h_f*1_1_1"/>
  <p:tag name="KSO_WM_UNIT_CLEAR" val="1"/>
  <p:tag name="KSO_WM_UNIT_LAYERLEVEL" val="1_1_1"/>
  <p:tag name="KSO_WM_UNIT_VALUE" val="17"/>
  <p:tag name="KSO_WM_UNIT_HIGHLIGHT" val="0"/>
  <p:tag name="KSO_WM_UNIT_COMPATIBLE" val="0"/>
  <p:tag name="KSO_WM_UNIT_PRESET_TEXT_INDEX" val="3"/>
  <p:tag name="KSO_WM_UNIT_PRESET_TEXT_LEN" val="17"/>
  <p:tag name="KSO_WM_DIAGRAM_GROUP_CODE" val="q1-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201_20*i*15"/>
  <p:tag name="KSO_WM_TEMPLATE_CATEGORY" val="custom"/>
  <p:tag name="KSO_WM_TEMPLATE_INDEX" val="16020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q_i"/>
  <p:tag name="KSO_WM_UNIT_INDEX" val="1_8"/>
  <p:tag name="KSO_WM_UNIT_ID" val="custom160201_20*q_i*1_8"/>
  <p:tag name="KSO_WM_UNIT_CLEAR" val="1"/>
  <p:tag name="KSO_WM_UNIT_LAYERLEVEL" val="1_1"/>
  <p:tag name="KSO_WM_DIAGRAM_GROUP_CODE" val="q1-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q_i"/>
  <p:tag name="KSO_WM_UNIT_INDEX" val="1_9"/>
  <p:tag name="KSO_WM_UNIT_ID" val="custom160201_20*q_i*1_9"/>
  <p:tag name="KSO_WM_UNIT_CLEAR" val="1"/>
  <p:tag name="KSO_WM_UNIT_LAYERLEVEL" val="1_1"/>
  <p:tag name="KSO_WM_DIAGRAM_GROUP_CODE" val="q1-1"/>
</p:tagLst>
</file>

<file path=ppt/tags/tag3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2"/>
  <p:tag name="KSO_WM_UNIT_ID" val="257*m_i*1_2"/>
  <p:tag name="KSO_WM_UNIT_CLEAR" val="1"/>
  <p:tag name="KSO_WM_UNIT_LAYERLEVEL" val="1_1"/>
  <p:tag name="KSO_WM_BEAUTIFY_FLAG" val="#wm#"/>
  <p:tag name="KSO_WM_DIAGRAM_GROUP_CODE" val="m1-1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q_i"/>
  <p:tag name="KSO_WM_UNIT_INDEX" val="1_10"/>
  <p:tag name="KSO_WM_UNIT_ID" val="custom160201_20*q_i*1_10"/>
  <p:tag name="KSO_WM_UNIT_CLEAR" val="1"/>
  <p:tag name="KSO_WM_UNIT_LAYERLEVEL" val="1_1"/>
  <p:tag name="KSO_WM_DIAGRAM_GROUP_CODE" val="q1-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q_i"/>
  <p:tag name="KSO_WM_UNIT_INDEX" val="1_11"/>
  <p:tag name="KSO_WM_UNIT_ID" val="custom160201_20*q_i*1_11"/>
  <p:tag name="KSO_WM_UNIT_CLEAR" val="1"/>
  <p:tag name="KSO_WM_UNIT_LAYERLEVEL" val="1_1"/>
  <p:tag name="KSO_WM_DIAGRAM_GROUP_CODE" val="q1-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q_i"/>
  <p:tag name="KSO_WM_UNIT_INDEX" val="1_12"/>
  <p:tag name="KSO_WM_UNIT_ID" val="custom160201_20*q_i*1_12"/>
  <p:tag name="KSO_WM_UNIT_CLEAR" val="1"/>
  <p:tag name="KSO_WM_UNIT_LAYERLEVEL" val="1_1"/>
  <p:tag name="KSO_WM_DIAGRAM_GROUP_CODE" val="q1-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201"/>
  <p:tag name="KSO_WM_UNIT_TYPE" val="q_h_f"/>
  <p:tag name="KSO_WM_UNIT_INDEX" val="1_2_1"/>
  <p:tag name="KSO_WM_UNIT_ID" val="custom160201_20*q_h_f*1_2_1"/>
  <p:tag name="KSO_WM_UNIT_CLEAR" val="1"/>
  <p:tag name="KSO_WM_UNIT_LAYERLEVEL" val="1_1_1"/>
  <p:tag name="KSO_WM_UNIT_VALUE" val="17"/>
  <p:tag name="KSO_WM_UNIT_HIGHLIGHT" val="0"/>
  <p:tag name="KSO_WM_UNIT_COMPATIBLE" val="0"/>
  <p:tag name="KSO_WM_UNIT_PRESET_TEXT_INDEX" val="3"/>
  <p:tag name="KSO_WM_UNIT_PRESET_TEXT_LEN" val="17"/>
  <p:tag name="KSO_WM_DIAGRAM_GROUP_CODE" val="q1-1"/>
</p:tagLst>
</file>

<file path=ppt/tags/tag4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h_f"/>
  <p:tag name="KSO_WM_UNIT_INDEX" val="1_2_1"/>
  <p:tag name="KSO_WM_UNIT_ID" val="257*m_h_f*1_2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5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3"/>
  <p:tag name="KSO_WM_UNIT_ID" val="257*m_i*1_3"/>
  <p:tag name="KSO_WM_UNIT_CLEAR" val="1"/>
  <p:tag name="KSO_WM_UNIT_LAYERLEVEL" val="1_1"/>
  <p:tag name="KSO_WM_BEAUTIFY_FLAG" val="#wm#"/>
  <p:tag name="KSO_WM_DIAGRAM_GROUP_CODE" val="m1-1"/>
</p:tagLst>
</file>

<file path=ppt/tags/tag6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4"/>
  <p:tag name="KSO_WM_UNIT_ID" val="257*m_i*1_4"/>
  <p:tag name="KSO_WM_UNIT_CLEAR" val="1"/>
  <p:tag name="KSO_WM_UNIT_LAYERLEVEL" val="1_1"/>
  <p:tag name="KSO_WM_BEAUTIFY_FLAG" val="#wm#"/>
  <p:tag name="KSO_WM_DIAGRAM_GROUP_CODE" val="m1-1"/>
</p:tagLst>
</file>

<file path=ppt/tags/tag7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h_f"/>
  <p:tag name="KSO_WM_UNIT_INDEX" val="1_3_1"/>
  <p:tag name="KSO_WM_UNIT_ID" val="257*m_h_f*1_3_1"/>
  <p:tag name="KSO_WM_UNIT_CLEAR" val="1"/>
  <p:tag name="KSO_WM_UNIT_LAYERLEVEL" val="1_1_1"/>
  <p:tag name="KSO_WM_UNIT_VALUE" val="3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m1-1"/>
</p:tagLst>
</file>

<file path=ppt/tags/tag8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5"/>
  <p:tag name="KSO_WM_UNIT_ID" val="257*m_i*1_5"/>
  <p:tag name="KSO_WM_UNIT_CLEAR" val="1"/>
  <p:tag name="KSO_WM_UNIT_LAYERLEVEL" val="1_1"/>
  <p:tag name="KSO_WM_BEAUTIFY_FLAG" val="#wm#"/>
  <p:tag name="KSO_WM_DIAGRAM_GROUP_CODE" val="m1-1"/>
</p:tagLst>
</file>

<file path=ppt/tags/tag9.xml><?xml version="1.0" encoding="utf-8"?>
<p:tagLst xmlns:p="http://schemas.openxmlformats.org/presentationml/2006/main">
  <p:tag name="KSO_WM_TAG_VERSION" val="1.0"/>
  <p:tag name="KSO_WM_TEMPLATE_CATEGORY" val="diagram"/>
  <p:tag name="KSO_WM_TEMPLATE_INDEX" val="160296"/>
  <p:tag name="KSO_WM_UNIT_TYPE" val="m_i"/>
  <p:tag name="KSO_WM_UNIT_INDEX" val="1_6"/>
  <p:tag name="KSO_WM_UNIT_ID" val="257*m_i*1_6"/>
  <p:tag name="KSO_WM_UNIT_CLEAR" val="1"/>
  <p:tag name="KSO_WM_UNIT_LAYERLEVEL" val="1_1"/>
  <p:tag name="KSO_WM_BEAUTIFY_FLAG" val="#wm#"/>
  <p:tag name="KSO_WM_DIAGRAM_GROUP_CODE" val="m1-1"/>
</p:tagLst>
</file>

<file path=ppt/theme/theme1.xml><?xml version="1.0" encoding="utf-8"?>
<a:theme xmlns:a="http://schemas.openxmlformats.org/drawingml/2006/main" name="包图主题2">
  <a:themeElements>
    <a:clrScheme name="自定义 37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B9171C"/>
      </a:accent1>
      <a:accent2>
        <a:srgbClr val="3F3F3F"/>
      </a:accent2>
      <a:accent3>
        <a:srgbClr val="B9171C"/>
      </a:accent3>
      <a:accent4>
        <a:srgbClr val="3F3F3F"/>
      </a:accent4>
      <a:accent5>
        <a:srgbClr val="B9171C"/>
      </a:accent5>
      <a:accent6>
        <a:srgbClr val="3F3F3F"/>
      </a:accent6>
      <a:hlink>
        <a:srgbClr val="B9171C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4499</Words>
  <Application>WPS 演示</Application>
  <PresentationFormat>宽屏</PresentationFormat>
  <Paragraphs>538</Paragraphs>
  <Slides>53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70" baseType="lpstr">
      <vt:lpstr>Arial</vt:lpstr>
      <vt:lpstr>宋体</vt:lpstr>
      <vt:lpstr>Wingdings</vt:lpstr>
      <vt:lpstr>微软雅黑</vt:lpstr>
      <vt:lpstr>+中文标题</vt:lpstr>
      <vt:lpstr>Century Gothic</vt:lpstr>
      <vt:lpstr>Segoe Print</vt:lpstr>
      <vt:lpstr>Arial Unicode MS</vt:lpstr>
      <vt:lpstr>等线</vt:lpstr>
      <vt:lpstr>楷体</vt:lpstr>
      <vt:lpstr>Wingdings</vt:lpstr>
      <vt:lpstr>Times New Roman</vt:lpstr>
      <vt:lpstr>方正行楷简体</vt:lpstr>
      <vt:lpstr>Batang</vt:lpstr>
      <vt:lpstr>黑体</vt:lpstr>
      <vt:lpstr>锐字云字库隶书体1.0</vt:lpstr>
      <vt:lpstr>包图主题2</vt:lpstr>
      <vt:lpstr>PowerPoint 演示文稿</vt:lpstr>
      <vt:lpstr>PowerPoint 演示文稿</vt:lpstr>
      <vt:lpstr>PowerPoint 演示文稿</vt:lpstr>
      <vt:lpstr>PowerPoint 演示文稿</vt:lpstr>
      <vt:lpstr>老太太买苹果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小和尚抽烟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钻石女人</cp:lastModifiedBy>
  <cp:revision>140</cp:revision>
  <dcterms:created xsi:type="dcterms:W3CDTF">2017-08-18T03:02:00Z</dcterms:created>
  <dcterms:modified xsi:type="dcterms:W3CDTF">2018-04-24T05:11:56Z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